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300" r:id="rId8"/>
    <p:sldId id="299" r:id="rId9"/>
    <p:sldId id="303" r:id="rId10"/>
    <p:sldId id="301" r:id="rId11"/>
    <p:sldId id="305" r:id="rId12"/>
    <p:sldId id="306" r:id="rId13"/>
    <p:sldId id="307" r:id="rId14"/>
    <p:sldId id="318" r:id="rId15"/>
    <p:sldId id="309" r:id="rId16"/>
    <p:sldId id="319" r:id="rId17"/>
    <p:sldId id="315" r:id="rId18"/>
    <p:sldId id="316" r:id="rId19"/>
    <p:sldId id="317" r:id="rId20"/>
    <p:sldId id="310" r:id="rId21"/>
    <p:sldId id="311" r:id="rId22"/>
    <p:sldId id="312" r:id="rId23"/>
    <p:sldId id="313" r:id="rId24"/>
    <p:sldId id="3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039"/>
    <a:srgbClr val="0B57A4"/>
    <a:srgbClr val="798EC4"/>
    <a:srgbClr val="F9B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DFA25-5B74-43EE-B7DF-5A7E89060111}" v="2" dt="2022-09-29T12:46:20.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49"/>
    <p:restoredTop sz="94674"/>
  </p:normalViewPr>
  <p:slideViewPr>
    <p:cSldViewPr snapToGrid="0" snapToObjects="1">
      <p:cViewPr varScale="1">
        <p:scale>
          <a:sx n="104" d="100"/>
          <a:sy n="104" d="100"/>
        </p:scale>
        <p:origin x="120"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Kougher" userId="db31bda9-4345-484c-83c3-bca51edfd8e1" providerId="ADAL" clId="{15AA2AA5-AE38-42EE-A84B-6D9C8F479620}"/>
    <pc:docChg chg="custSel delSld modSld">
      <pc:chgData name="Abby Kougher" userId="db31bda9-4345-484c-83c3-bca51edfd8e1" providerId="ADAL" clId="{15AA2AA5-AE38-42EE-A84B-6D9C8F479620}" dt="2022-09-07T14:48:11.646" v="5"/>
      <pc:docMkLst>
        <pc:docMk/>
      </pc:docMkLst>
      <pc:sldChg chg="del">
        <pc:chgData name="Abby Kougher" userId="db31bda9-4345-484c-83c3-bca51edfd8e1" providerId="ADAL" clId="{15AA2AA5-AE38-42EE-A84B-6D9C8F479620}" dt="2022-09-07T14:44:30.586" v="0" actId="2696"/>
        <pc:sldMkLst>
          <pc:docMk/>
          <pc:sldMk cId="1906736438" sldId="303"/>
        </pc:sldMkLst>
      </pc:sldChg>
      <pc:sldChg chg="modSp mod">
        <pc:chgData name="Abby Kougher" userId="db31bda9-4345-484c-83c3-bca51edfd8e1" providerId="ADAL" clId="{15AA2AA5-AE38-42EE-A84B-6D9C8F479620}" dt="2022-09-07T14:48:11.646" v="5"/>
        <pc:sldMkLst>
          <pc:docMk/>
          <pc:sldMk cId="1238132812" sldId="316"/>
        </pc:sldMkLst>
        <pc:spChg chg="mod">
          <ac:chgData name="Abby Kougher" userId="db31bda9-4345-484c-83c3-bca51edfd8e1" providerId="ADAL" clId="{15AA2AA5-AE38-42EE-A84B-6D9C8F479620}" dt="2022-09-07T14:48:11.646" v="5"/>
          <ac:spMkLst>
            <pc:docMk/>
            <pc:sldMk cId="1238132812" sldId="316"/>
            <ac:spMk id="5" creationId="{3595BB5C-4123-523E-43DE-7BC896A2B307}"/>
          </ac:spMkLst>
        </pc:spChg>
        <pc:spChg chg="mod">
          <ac:chgData name="Abby Kougher" userId="db31bda9-4345-484c-83c3-bca51edfd8e1" providerId="ADAL" clId="{15AA2AA5-AE38-42EE-A84B-6D9C8F479620}" dt="2022-09-07T14:47:56.823" v="4" actId="313"/>
          <ac:spMkLst>
            <pc:docMk/>
            <pc:sldMk cId="1238132812" sldId="316"/>
            <ac:spMk id="12" creationId="{241685FF-3F16-CEB2-37D0-FDB596A36CFE}"/>
          </ac:spMkLst>
        </pc:spChg>
        <pc:picChg chg="mod">
          <ac:chgData name="Abby Kougher" userId="db31bda9-4345-484c-83c3-bca51edfd8e1" providerId="ADAL" clId="{15AA2AA5-AE38-42EE-A84B-6D9C8F479620}" dt="2022-09-07T14:47:10.593" v="1" actId="14826"/>
          <ac:picMkLst>
            <pc:docMk/>
            <pc:sldMk cId="1238132812" sldId="316"/>
            <ac:picMk id="13" creationId="{15EC65B5-B1C1-2AF1-9EC1-D6FFB1D14F44}"/>
          </ac:picMkLst>
        </pc:picChg>
        <pc:picChg chg="mod">
          <ac:chgData name="Abby Kougher" userId="db31bda9-4345-484c-83c3-bca51edfd8e1" providerId="ADAL" clId="{15AA2AA5-AE38-42EE-A84B-6D9C8F479620}" dt="2022-09-07T14:47:36.659" v="3" actId="14826"/>
          <ac:picMkLst>
            <pc:docMk/>
            <pc:sldMk cId="1238132812" sldId="316"/>
            <ac:picMk id="17" creationId="{CA053228-471F-9019-7433-F382E50568DB}"/>
          </ac:picMkLst>
        </pc:picChg>
      </pc:sldChg>
    </pc:docChg>
  </pc:docChgLst>
  <pc:docChgLst>
    <pc:chgData name="Abby Kougher" userId="db31bda9-4345-484c-83c3-bca51edfd8e1" providerId="ADAL" clId="{008DFA25-5B74-43EE-B7DF-5A7E89060111}"/>
    <pc:docChg chg="custSel addSld delSld modSld">
      <pc:chgData name="Abby Kougher" userId="db31bda9-4345-484c-83c3-bca51edfd8e1" providerId="ADAL" clId="{008DFA25-5B74-43EE-B7DF-5A7E89060111}" dt="2022-09-29T12:47:02.964" v="16" actId="14100"/>
      <pc:docMkLst>
        <pc:docMk/>
      </pc:docMkLst>
      <pc:sldChg chg="addSp delSp modSp add mod">
        <pc:chgData name="Abby Kougher" userId="db31bda9-4345-484c-83c3-bca51edfd8e1" providerId="ADAL" clId="{008DFA25-5B74-43EE-B7DF-5A7E89060111}" dt="2022-09-29T12:47:02.964" v="16" actId="14100"/>
        <pc:sldMkLst>
          <pc:docMk/>
          <pc:sldMk cId="1906736438" sldId="303"/>
        </pc:sldMkLst>
        <pc:spChg chg="del">
          <ac:chgData name="Abby Kougher" userId="db31bda9-4345-484c-83c3-bca51edfd8e1" providerId="ADAL" clId="{008DFA25-5B74-43EE-B7DF-5A7E89060111}" dt="2022-09-29T12:45:49.723" v="3" actId="478"/>
          <ac:spMkLst>
            <pc:docMk/>
            <pc:sldMk cId="1906736438" sldId="303"/>
            <ac:spMk id="2" creationId="{00722808-A30D-BC9B-F7A7-F33333A5F2E4}"/>
          </ac:spMkLst>
        </pc:spChg>
        <pc:picChg chg="del">
          <ac:chgData name="Abby Kougher" userId="db31bda9-4345-484c-83c3-bca51edfd8e1" providerId="ADAL" clId="{008DFA25-5B74-43EE-B7DF-5A7E89060111}" dt="2022-09-29T12:46:03.311" v="4" actId="478"/>
          <ac:picMkLst>
            <pc:docMk/>
            <pc:sldMk cId="1906736438" sldId="303"/>
            <ac:picMk id="3" creationId="{75FE0EFE-FC32-9F40-96B2-2CC1F6749086}"/>
          </ac:picMkLst>
        </pc:picChg>
        <pc:picChg chg="add mod">
          <ac:chgData name="Abby Kougher" userId="db31bda9-4345-484c-83c3-bca51edfd8e1" providerId="ADAL" clId="{008DFA25-5B74-43EE-B7DF-5A7E89060111}" dt="2022-09-29T12:47:02.964" v="16" actId="14100"/>
          <ac:picMkLst>
            <pc:docMk/>
            <pc:sldMk cId="1906736438" sldId="303"/>
            <ac:picMk id="5" creationId="{1137CA50-E335-3BC1-8627-7EE76A52B6A3}"/>
          </ac:picMkLst>
        </pc:picChg>
      </pc:sldChg>
      <pc:sldChg chg="new del">
        <pc:chgData name="Abby Kougher" userId="db31bda9-4345-484c-83c3-bca51edfd8e1" providerId="ADAL" clId="{008DFA25-5B74-43EE-B7DF-5A7E89060111}" dt="2022-09-29T12:45:46.343" v="2" actId="47"/>
        <pc:sldMkLst>
          <pc:docMk/>
          <pc:sldMk cId="2836417189" sldId="32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CD1A-4EB3-7843-A2B9-997223C0B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78C5B2-6987-0942-A2AF-8807612569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2E7705-9783-674C-BD9C-0F38527748AB}"/>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5" name="Footer Placeholder 4">
            <a:extLst>
              <a:ext uri="{FF2B5EF4-FFF2-40B4-BE49-F238E27FC236}">
                <a16:creationId xmlns:a16="http://schemas.microsoft.com/office/drawing/2014/main" id="{E1E8CDEE-6C87-E647-903F-151992D4B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A4A88-1515-1249-9EAF-FBAE9C12DFB0}"/>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261208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8C90-EC30-1F43-BEAF-148548F402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8C904D-923D-7A41-84F9-874FF8D555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22594-1163-B847-8816-FE84B3A8B30B}"/>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5" name="Footer Placeholder 4">
            <a:extLst>
              <a:ext uri="{FF2B5EF4-FFF2-40B4-BE49-F238E27FC236}">
                <a16:creationId xmlns:a16="http://schemas.microsoft.com/office/drawing/2014/main" id="{0BAD0CF3-1AF0-854D-A95B-7B52B6CED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96C97-6D44-304D-821D-3BA7C2E8CC30}"/>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321150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3824B-56B6-754A-878B-78C50756A5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6CC89-0A4B-9947-81BE-328A25065A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5FAED-C283-F84C-ADA7-67FBD7C50C01}"/>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5" name="Footer Placeholder 4">
            <a:extLst>
              <a:ext uri="{FF2B5EF4-FFF2-40B4-BE49-F238E27FC236}">
                <a16:creationId xmlns:a16="http://schemas.microsoft.com/office/drawing/2014/main" id="{23F7E11A-208B-8A4C-82EE-253026172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F1B3E-1DD8-204E-B1E6-F29E72C54988}"/>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43369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B989-3894-8C48-A474-1E14B791F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965F9-BF6B-474C-B3D5-07070A0439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243B3-694A-C649-958D-FB5CA617B933}"/>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5" name="Footer Placeholder 4">
            <a:extLst>
              <a:ext uri="{FF2B5EF4-FFF2-40B4-BE49-F238E27FC236}">
                <a16:creationId xmlns:a16="http://schemas.microsoft.com/office/drawing/2014/main" id="{26F7D85E-FE89-184C-95E3-5B7FFDB35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FCAA6-4FBF-C946-BE82-749772DCB786}"/>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381837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6253-69A0-9342-BBF6-C9727F1E8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A4D8CB-3F0E-A24A-AC7A-5E3FA7E5F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3A1EAD-8CBC-4345-938E-405F01468114}"/>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5" name="Footer Placeholder 4">
            <a:extLst>
              <a:ext uri="{FF2B5EF4-FFF2-40B4-BE49-F238E27FC236}">
                <a16:creationId xmlns:a16="http://schemas.microsoft.com/office/drawing/2014/main" id="{D198C1AA-C1DC-3B49-8A2B-4EE7363F2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362AA-5897-E147-AACE-644DF01298FC}"/>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277595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A50F-9063-D640-A7E6-FE78C675F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76D80-6669-9748-9C33-97ED4BFB5A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AB807-80F5-6E46-AC48-DDCE59B9F6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8832A6-48B9-F641-AB54-35438955DFF9}"/>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6" name="Footer Placeholder 5">
            <a:extLst>
              <a:ext uri="{FF2B5EF4-FFF2-40B4-BE49-F238E27FC236}">
                <a16:creationId xmlns:a16="http://schemas.microsoft.com/office/drawing/2014/main" id="{056B6C82-1DBE-D543-9D0A-F732AD8E7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5E7C3-A387-FA46-8134-0E66FCCFBC1D}"/>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190059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3F4F-5E9F-BB4D-80BF-264A8D5B8C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BC4A16-A2CF-D841-84D3-4DCC0132A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F153A4-A6D5-4440-B088-632BD70163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894BB-12B7-6441-8845-81035B08D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F3ED54-E51F-0F4F-8391-54A1FACD9E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B1C9A6-A046-3045-BB7B-0420B54D061C}"/>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8" name="Footer Placeholder 7">
            <a:extLst>
              <a:ext uri="{FF2B5EF4-FFF2-40B4-BE49-F238E27FC236}">
                <a16:creationId xmlns:a16="http://schemas.microsoft.com/office/drawing/2014/main" id="{19947C67-FF53-0845-B3B6-D5114836C3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0FC904-4072-A04C-B717-5CBAB123ECB8}"/>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261795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2116-AFEC-6142-90A2-D9B5AD1742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C5C9AD-B1CD-B146-B2E5-C170DC00AB80}"/>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4" name="Footer Placeholder 3">
            <a:extLst>
              <a:ext uri="{FF2B5EF4-FFF2-40B4-BE49-F238E27FC236}">
                <a16:creationId xmlns:a16="http://schemas.microsoft.com/office/drawing/2014/main" id="{91651973-5325-3A4F-B49F-DFA2451A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7D1175-CD03-EC41-8755-B13695CE33EE}"/>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147406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4A1D1-A1FA-B046-8626-67F8F5408918}"/>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3" name="Footer Placeholder 2">
            <a:extLst>
              <a:ext uri="{FF2B5EF4-FFF2-40B4-BE49-F238E27FC236}">
                <a16:creationId xmlns:a16="http://schemas.microsoft.com/office/drawing/2014/main" id="{33B1EB0E-BF56-DC4F-BD38-D08AFBCBEC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A06FB-711E-EF40-A754-5D9ACEFE73D8}"/>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332277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B27F-AFA2-FB49-85AA-D37626B60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E79E66-501D-0B4F-9AAD-2D5EC1B1FF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644DF6-56CE-C844-9B47-B47B7CFEE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8FC716-6E40-8345-91A5-48AFFD29C1DE}"/>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6" name="Footer Placeholder 5">
            <a:extLst>
              <a:ext uri="{FF2B5EF4-FFF2-40B4-BE49-F238E27FC236}">
                <a16:creationId xmlns:a16="http://schemas.microsoft.com/office/drawing/2014/main" id="{64EA91D3-B852-3B4B-8A80-4E877BF02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8981B-0CA5-D146-9049-B1EF1DCCD357}"/>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111374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F1A7-BA1D-C940-8A94-982397324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06B492-6111-474E-AAC7-0869B201A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32161E-427D-7045-B57D-25C9A1031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24B389-5824-F944-B67D-2696C4156883}"/>
              </a:ext>
            </a:extLst>
          </p:cNvPr>
          <p:cNvSpPr>
            <a:spLocks noGrp="1"/>
          </p:cNvSpPr>
          <p:nvPr>
            <p:ph type="dt" sz="half" idx="10"/>
          </p:nvPr>
        </p:nvSpPr>
        <p:spPr/>
        <p:txBody>
          <a:bodyPr/>
          <a:lstStyle/>
          <a:p>
            <a:fld id="{66A33F5F-DD2C-DA48-8578-83FF7AAA53A2}" type="datetimeFigureOut">
              <a:rPr lang="en-US" smtClean="0"/>
              <a:t>9/29/2022</a:t>
            </a:fld>
            <a:endParaRPr lang="en-US"/>
          </a:p>
        </p:txBody>
      </p:sp>
      <p:sp>
        <p:nvSpPr>
          <p:cNvPr id="6" name="Footer Placeholder 5">
            <a:extLst>
              <a:ext uri="{FF2B5EF4-FFF2-40B4-BE49-F238E27FC236}">
                <a16:creationId xmlns:a16="http://schemas.microsoft.com/office/drawing/2014/main" id="{113A52B9-42A1-7E4A-B2A5-6F52A23E7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B7D99-DCA2-B94B-839C-7EABDDCCD53C}"/>
              </a:ext>
            </a:extLst>
          </p:cNvPr>
          <p:cNvSpPr>
            <a:spLocks noGrp="1"/>
          </p:cNvSpPr>
          <p:nvPr>
            <p:ph type="sldNum" sz="quarter" idx="12"/>
          </p:nvPr>
        </p:nvSpPr>
        <p:spPr/>
        <p:txBody>
          <a:bodyPr/>
          <a:lstStyle/>
          <a:p>
            <a:fld id="{58C5870B-60EC-8E47-92EC-7F635B42F31C}" type="slidenum">
              <a:rPr lang="en-US" smtClean="0"/>
              <a:t>‹#›</a:t>
            </a:fld>
            <a:endParaRPr lang="en-US"/>
          </a:p>
        </p:txBody>
      </p:sp>
    </p:spTree>
    <p:extLst>
      <p:ext uri="{BB962C8B-B14F-4D97-AF65-F5344CB8AC3E}">
        <p14:creationId xmlns:p14="http://schemas.microsoft.com/office/powerpoint/2010/main" val="73279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E7B27-5DED-0D47-8CB1-78D6901E9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25E38-F136-BC45-B75E-832809AC4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1D258-25B5-0240-9327-5F671DCF6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33F5F-DD2C-DA48-8578-83FF7AAA53A2}" type="datetimeFigureOut">
              <a:rPr lang="en-US" smtClean="0"/>
              <a:t>9/29/2022</a:t>
            </a:fld>
            <a:endParaRPr lang="en-US"/>
          </a:p>
        </p:txBody>
      </p:sp>
      <p:sp>
        <p:nvSpPr>
          <p:cNvPr id="5" name="Footer Placeholder 4">
            <a:extLst>
              <a:ext uri="{FF2B5EF4-FFF2-40B4-BE49-F238E27FC236}">
                <a16:creationId xmlns:a16="http://schemas.microsoft.com/office/drawing/2014/main" id="{308A8E4D-8CB6-FD45-B392-5C096B5A49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242C1A-89E4-554E-ABB1-41FE8BFDB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5870B-60EC-8E47-92EC-7F635B42F31C}" type="slidenum">
              <a:rPr lang="en-US" smtClean="0"/>
              <a:t>‹#›</a:t>
            </a:fld>
            <a:endParaRPr lang="en-US"/>
          </a:p>
        </p:txBody>
      </p:sp>
    </p:spTree>
    <p:extLst>
      <p:ext uri="{BB962C8B-B14F-4D97-AF65-F5344CB8AC3E}">
        <p14:creationId xmlns:p14="http://schemas.microsoft.com/office/powerpoint/2010/main" val="4150388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7E27D731-1B04-1B4E-AC9A-8DD27ACAD6F3}"/>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A06FD4F1-CCF0-244B-824F-EC03DA5A0673}"/>
              </a:ext>
            </a:extLst>
          </p:cNvPr>
          <p:cNvPicPr>
            <a:picLocks noChangeAspect="1"/>
          </p:cNvPicPr>
          <p:nvPr/>
        </p:nvPicPr>
        <p:blipFill>
          <a:blip r:embed="rId3"/>
          <a:stretch>
            <a:fillRect/>
          </a:stretch>
        </p:blipFill>
        <p:spPr>
          <a:xfrm>
            <a:off x="10259785" y="5594879"/>
            <a:ext cx="1676400" cy="1263121"/>
          </a:xfrm>
          <a:prstGeom prst="rect">
            <a:avLst/>
          </a:prstGeom>
        </p:spPr>
      </p:pic>
      <p:pic>
        <p:nvPicPr>
          <p:cNvPr id="7" name="Picture 6" descr="Graphical user interface, diagram&#10;&#10;Description automatically generated">
            <a:extLst>
              <a:ext uri="{FF2B5EF4-FFF2-40B4-BE49-F238E27FC236}">
                <a16:creationId xmlns:a16="http://schemas.microsoft.com/office/drawing/2014/main" id="{60CD9D42-473A-AC4C-9962-BB0213ADC6CE}"/>
              </a:ext>
            </a:extLst>
          </p:cNvPr>
          <p:cNvPicPr>
            <a:picLocks noChangeAspect="1"/>
          </p:cNvPicPr>
          <p:nvPr/>
        </p:nvPicPr>
        <p:blipFill rotWithShape="1">
          <a:blip r:embed="rId4"/>
          <a:srcRect r="-18" b="-165"/>
          <a:stretch/>
        </p:blipFill>
        <p:spPr>
          <a:xfrm>
            <a:off x="1587501" y="1282700"/>
            <a:ext cx="8572500" cy="3048000"/>
          </a:xfrm>
          <a:prstGeom prst="rect">
            <a:avLst/>
          </a:prstGeom>
        </p:spPr>
      </p:pic>
      <p:sp>
        <p:nvSpPr>
          <p:cNvPr id="8" name="TextBox 7">
            <a:extLst>
              <a:ext uri="{FF2B5EF4-FFF2-40B4-BE49-F238E27FC236}">
                <a16:creationId xmlns:a16="http://schemas.microsoft.com/office/drawing/2014/main" id="{BDE6E222-C364-2C41-84FA-96ED2F409121}"/>
              </a:ext>
            </a:extLst>
          </p:cNvPr>
          <p:cNvSpPr txBox="1"/>
          <p:nvPr/>
        </p:nvSpPr>
        <p:spPr>
          <a:xfrm>
            <a:off x="1742173" y="4627212"/>
            <a:ext cx="7988967" cy="1200329"/>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JOIN THE MOVEMENT AND MAKE IT </a:t>
            </a:r>
            <a:br>
              <a:rPr lang="en-US" sz="3600" b="1" dirty="0">
                <a:solidFill>
                  <a:schemeClr val="bg1"/>
                </a:solidFill>
                <a:latin typeface="Calibri" panose="020F0502020204030204" pitchFamily="34" charset="0"/>
                <a:cs typeface="Calibri" panose="020F0502020204030204" pitchFamily="34" charset="0"/>
              </a:rPr>
            </a:br>
            <a:r>
              <a:rPr lang="en-US" sz="3600" b="1" dirty="0">
                <a:solidFill>
                  <a:schemeClr val="bg1"/>
                </a:solidFill>
                <a:latin typeface="Calibri" panose="020F0502020204030204" pitchFamily="34" charset="0"/>
                <a:cs typeface="Calibri" panose="020F0502020204030204" pitchFamily="34" charset="0"/>
              </a:rPr>
              <a:t>A CHANGE FOR THE BETTER.</a:t>
            </a:r>
          </a:p>
        </p:txBody>
      </p:sp>
    </p:spTree>
    <p:extLst>
      <p:ext uri="{BB962C8B-B14F-4D97-AF65-F5344CB8AC3E}">
        <p14:creationId xmlns:p14="http://schemas.microsoft.com/office/powerpoint/2010/main" val="12594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9129AB-04CC-6F4E-8228-62A2BD1AFF6A}"/>
              </a:ext>
            </a:extLst>
          </p:cNvPr>
          <p:cNvPicPr>
            <a:picLocks noChangeAspect="1"/>
          </p:cNvPicPr>
          <p:nvPr/>
        </p:nvPicPr>
        <p:blipFill>
          <a:blip r:embed="rId2"/>
          <a:srcRect/>
          <a:stretch/>
        </p:blipFill>
        <p:spPr>
          <a:xfrm>
            <a:off x="-1" y="-1411"/>
            <a:ext cx="12192000" cy="68580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522AD05-1060-404C-96FF-3FC84926A395}"/>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767772"/>
            <a:ext cx="11312779"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dirty="0">
                <a:solidFill>
                  <a:srgbClr val="0B57A4"/>
                </a:solidFill>
                <a:latin typeface="+mn-lt"/>
                <a:cs typeface="+mj-cs"/>
              </a:rPr>
              <a:t>So proud of our United Way top supporters !</a:t>
            </a:r>
          </a:p>
          <a:p>
            <a:endParaRPr lang="en-US" sz="2200" dirty="0">
              <a:solidFill>
                <a:srgbClr val="0B57A4"/>
              </a:solidFill>
              <a:latin typeface="+mj-lt"/>
              <a:cs typeface="+mj-cs"/>
            </a:endParaRPr>
          </a:p>
          <a:p>
            <a:pPr marL="342900" indent="-342900">
              <a:buFont typeface="Arial" panose="020B0604020202020204" pitchFamily="34" charset="0"/>
              <a:buChar char="•"/>
            </a:pPr>
            <a:r>
              <a:rPr lang="en-US" sz="2800" b="1" dirty="0">
                <a:solidFill>
                  <a:srgbClr val="0B57A4"/>
                </a:solidFill>
                <a:latin typeface="+mj-lt"/>
                <a:ea typeface="+mn-ea"/>
                <a:cs typeface="+mj-cs"/>
              </a:rPr>
              <a:t>Katie Sample </a:t>
            </a:r>
            <a:r>
              <a:rPr lang="en-US" sz="2200" dirty="0">
                <a:solidFill>
                  <a:srgbClr val="0B57A4"/>
                </a:solidFill>
                <a:latin typeface="+mj-lt"/>
                <a:ea typeface="+mn-ea"/>
                <a:cs typeface="+mj-cs"/>
              </a:rPr>
              <a:t> </a:t>
            </a:r>
          </a:p>
          <a:p>
            <a:pPr marL="342900" indent="-342900">
              <a:buFont typeface="Arial" panose="020B0604020202020204" pitchFamily="34" charset="0"/>
              <a:buChar char="•"/>
            </a:pPr>
            <a:r>
              <a:rPr lang="en-US" sz="2800" b="1" dirty="0">
                <a:solidFill>
                  <a:srgbClr val="0B57A4"/>
                </a:solidFill>
                <a:latin typeface="+mj-lt"/>
                <a:ea typeface="+mn-ea"/>
                <a:cs typeface="+mj-cs"/>
              </a:rPr>
              <a:t>Joe Example </a:t>
            </a:r>
            <a:r>
              <a:rPr lang="en-US" sz="2400" dirty="0">
                <a:solidFill>
                  <a:srgbClr val="0B57A4"/>
                </a:solidFill>
                <a:latin typeface="+mj-lt"/>
                <a:ea typeface="+mn-ea"/>
                <a:cs typeface="+mj-cs"/>
              </a:rPr>
              <a:t> </a:t>
            </a:r>
          </a:p>
          <a:p>
            <a:r>
              <a:rPr lang="en-US" sz="2400" dirty="0">
                <a:solidFill>
                  <a:srgbClr val="0B57A4"/>
                </a:solidFill>
                <a:latin typeface="+mj-lt"/>
                <a:ea typeface="+mn-ea"/>
                <a:cs typeface="+mj-cs"/>
              </a:rPr>
              <a:t> </a:t>
            </a:r>
          </a:p>
        </p:txBody>
      </p:sp>
      <p:sp>
        <p:nvSpPr>
          <p:cNvPr id="5" name="TextBox 4">
            <a:extLst>
              <a:ext uri="{FF2B5EF4-FFF2-40B4-BE49-F238E27FC236}">
                <a16:creationId xmlns:a16="http://schemas.microsoft.com/office/drawing/2014/main" id="{5B8F2904-1946-8049-AD62-9B704F2BE8A1}"/>
              </a:ext>
            </a:extLst>
          </p:cNvPr>
          <p:cNvSpPr txBox="1"/>
          <p:nvPr/>
        </p:nvSpPr>
        <p:spPr>
          <a:xfrm>
            <a:off x="245328" y="4147630"/>
            <a:ext cx="11496906" cy="492443"/>
          </a:xfrm>
          <a:prstGeom prst="rect">
            <a:avLst/>
          </a:prstGeom>
          <a:noFill/>
        </p:spPr>
        <p:txBody>
          <a:bodyPr wrap="square" rtlCol="0">
            <a:spAutoFit/>
          </a:bodyPr>
          <a:lstStyle/>
          <a:p>
            <a:pPr algn="ctr"/>
            <a:r>
              <a:rPr lang="en-US" sz="2600" b="1" dirty="0">
                <a:solidFill>
                  <a:srgbClr val="EC5039"/>
                </a:solidFill>
                <a:ea typeface="+mj-ea"/>
                <a:cs typeface="+mj-cs"/>
              </a:rPr>
              <a:t>WHO WILL STEP UP AND LEAD THE WAY THIS YEAR?</a:t>
            </a:r>
          </a:p>
        </p:txBody>
      </p:sp>
    </p:spTree>
    <p:extLst>
      <p:ext uri="{BB962C8B-B14F-4D97-AF65-F5344CB8AC3E}">
        <p14:creationId xmlns:p14="http://schemas.microsoft.com/office/powerpoint/2010/main" val="419729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9129AB-04CC-6F4E-8228-62A2BD1AFF6A}"/>
              </a:ext>
            </a:extLst>
          </p:cNvPr>
          <p:cNvPicPr>
            <a:picLocks noChangeAspect="1"/>
          </p:cNvPicPr>
          <p:nvPr/>
        </p:nvPicPr>
        <p:blipFill>
          <a:blip r:embed="rId2"/>
          <a:srcRect/>
          <a:stretch/>
        </p:blipFill>
        <p:spPr>
          <a:xfrm>
            <a:off x="0" y="0"/>
            <a:ext cx="12192000" cy="68580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522AD05-1060-404C-96FF-3FC84926A395}"/>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767772"/>
            <a:ext cx="11312779"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dirty="0">
                <a:solidFill>
                  <a:srgbClr val="0B57A4"/>
                </a:solidFill>
                <a:latin typeface="+mn-lt"/>
                <a:cs typeface="+mj-cs"/>
              </a:rPr>
              <a:t>Your 2022.23 Leadership Team</a:t>
            </a:r>
          </a:p>
          <a:p>
            <a:endParaRPr lang="en-US" sz="2200" dirty="0">
              <a:solidFill>
                <a:srgbClr val="0B57A4"/>
              </a:solidFill>
              <a:latin typeface="+mj-lt"/>
              <a:cs typeface="+mj-cs"/>
            </a:endParaRPr>
          </a:p>
          <a:p>
            <a:pPr marL="342900" indent="-342900">
              <a:buFont typeface="Arial" panose="020B0604020202020204" pitchFamily="34" charset="0"/>
              <a:buChar char="•"/>
            </a:pPr>
            <a:r>
              <a:rPr lang="en-US" sz="2800" b="1" dirty="0">
                <a:solidFill>
                  <a:srgbClr val="0B57A4"/>
                </a:solidFill>
                <a:latin typeface="+mj-lt"/>
                <a:ea typeface="+mn-ea"/>
                <a:cs typeface="+mj-cs"/>
              </a:rPr>
              <a:t>Employee Engagement Champion Name</a:t>
            </a:r>
            <a:endParaRPr lang="en-US" sz="2200" dirty="0">
              <a:solidFill>
                <a:srgbClr val="0B57A4"/>
              </a:solidFill>
              <a:latin typeface="+mj-lt"/>
              <a:ea typeface="+mn-ea"/>
              <a:cs typeface="+mj-cs"/>
            </a:endParaRPr>
          </a:p>
          <a:p>
            <a:r>
              <a:rPr lang="en-US" sz="2200" dirty="0">
                <a:solidFill>
                  <a:srgbClr val="0B57A4"/>
                </a:solidFill>
                <a:latin typeface="+mj-lt"/>
                <a:ea typeface="+mn-ea"/>
                <a:cs typeface="+mj-cs"/>
              </a:rPr>
              <a:t> </a:t>
            </a:r>
          </a:p>
          <a:p>
            <a:pPr marL="342900" indent="-342900">
              <a:buFont typeface="Arial" panose="020B0604020202020204" pitchFamily="34" charset="0"/>
              <a:buChar char="•"/>
            </a:pPr>
            <a:r>
              <a:rPr lang="en-US" sz="2800" b="1" dirty="0">
                <a:solidFill>
                  <a:srgbClr val="0B57A4"/>
                </a:solidFill>
                <a:latin typeface="+mj-lt"/>
                <a:ea typeface="+mn-ea"/>
                <a:cs typeface="+mj-cs"/>
              </a:rPr>
              <a:t>Other Team Members Here</a:t>
            </a:r>
            <a:endParaRPr lang="en-US" sz="2200" dirty="0">
              <a:solidFill>
                <a:srgbClr val="0B57A4"/>
              </a:solidFill>
              <a:latin typeface="+mj-lt"/>
              <a:ea typeface="+mn-ea"/>
              <a:cs typeface="+mj-cs"/>
            </a:endParaRPr>
          </a:p>
          <a:p>
            <a:r>
              <a:rPr lang="en-US" sz="2400" dirty="0">
                <a:solidFill>
                  <a:srgbClr val="0B57A4"/>
                </a:solidFill>
                <a:latin typeface="+mj-lt"/>
                <a:ea typeface="+mn-ea"/>
                <a:cs typeface="+mj-cs"/>
              </a:rPr>
              <a:t> </a:t>
            </a:r>
          </a:p>
          <a:p>
            <a:r>
              <a:rPr lang="en-US" sz="2400" dirty="0">
                <a:solidFill>
                  <a:srgbClr val="0B57A4"/>
                </a:solidFill>
                <a:latin typeface="+mj-lt"/>
                <a:ea typeface="+mn-ea"/>
                <a:cs typeface="+mj-cs"/>
              </a:rPr>
              <a:t> </a:t>
            </a:r>
          </a:p>
        </p:txBody>
      </p:sp>
    </p:spTree>
    <p:extLst>
      <p:ext uri="{BB962C8B-B14F-4D97-AF65-F5344CB8AC3E}">
        <p14:creationId xmlns:p14="http://schemas.microsoft.com/office/powerpoint/2010/main" val="825118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60F10-7E78-1744-B061-2C0F21C3BE8D}"/>
              </a:ext>
            </a:extLst>
          </p:cNvPr>
          <p:cNvPicPr>
            <a:picLocks noChangeAspect="1"/>
          </p:cNvPicPr>
          <p:nvPr/>
        </p:nvPicPr>
        <p:blipFill>
          <a:blip r:embed="rId2"/>
          <a:srcRect/>
          <a:stretch/>
        </p:blipFill>
        <p:spPr>
          <a:xfrm>
            <a:off x="-1" y="-1411"/>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D024574C-9189-9D42-8DB1-05E5EDDBA12E}"/>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1280728"/>
            <a:ext cx="11312779"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300" b="1" dirty="0">
                <a:solidFill>
                  <a:srgbClr val="0B57A4"/>
                </a:solidFill>
                <a:latin typeface="+mn-lt"/>
                <a:cs typeface="+mj-cs"/>
              </a:rPr>
              <a:t>A donation of any size makes an enormous impact.</a:t>
            </a:r>
          </a:p>
          <a:p>
            <a:endParaRPr lang="en-US" sz="2200" dirty="0">
              <a:solidFill>
                <a:srgbClr val="0B57A4"/>
              </a:solidFill>
              <a:latin typeface="+mj-lt"/>
              <a:cs typeface="+mj-cs"/>
            </a:endParaRPr>
          </a:p>
          <a:p>
            <a:r>
              <a:rPr lang="en-US" sz="2800" b="1" dirty="0">
                <a:solidFill>
                  <a:srgbClr val="0B57A4"/>
                </a:solidFill>
                <a:latin typeface="+mj-lt"/>
                <a:ea typeface="+mn-ea"/>
                <a:cs typeface="+mj-cs"/>
              </a:rPr>
              <a:t>$10 per paycheck 	</a:t>
            </a:r>
            <a:r>
              <a:rPr lang="en-US" sz="2200" dirty="0">
                <a:solidFill>
                  <a:srgbClr val="0B57A4"/>
                </a:solidFill>
                <a:latin typeface="+mj-lt"/>
                <a:ea typeface="+mn-ea"/>
                <a:cs typeface="+mj-cs"/>
              </a:rPr>
              <a:t>Provides safe housing for a family for up to 2 weeks  </a:t>
            </a:r>
          </a:p>
          <a:p>
            <a:r>
              <a:rPr lang="en-US" sz="2800" b="1" dirty="0">
                <a:solidFill>
                  <a:srgbClr val="0B57A4"/>
                </a:solidFill>
                <a:latin typeface="+mj-lt"/>
                <a:ea typeface="+mn-ea"/>
                <a:cs typeface="+mj-cs"/>
              </a:rPr>
              <a:t>$20 per paycheck </a:t>
            </a:r>
            <a:r>
              <a:rPr lang="en-US" sz="2800" b="1" dirty="0">
                <a:solidFill>
                  <a:srgbClr val="0B57A4"/>
                </a:solidFill>
              </a:rPr>
              <a:t>	</a:t>
            </a:r>
            <a:r>
              <a:rPr lang="en-US" sz="2200" dirty="0">
                <a:solidFill>
                  <a:srgbClr val="0B57A4"/>
                </a:solidFill>
                <a:latin typeface="+mj-lt"/>
                <a:ea typeface="+mn-ea"/>
                <a:cs typeface="+mj-cs"/>
              </a:rPr>
              <a:t>Keeps the power on for up to 8 struggling families during a winter month. </a:t>
            </a:r>
          </a:p>
          <a:p>
            <a:r>
              <a:rPr lang="en-US" sz="2800" b="1" dirty="0">
                <a:solidFill>
                  <a:srgbClr val="0B57A4"/>
                </a:solidFill>
                <a:latin typeface="+mj-lt"/>
                <a:ea typeface="+mn-ea"/>
                <a:cs typeface="+mj-cs"/>
              </a:rPr>
              <a:t>$50 per paycheck </a:t>
            </a:r>
            <a:r>
              <a:rPr lang="en-US" sz="2800" b="1" dirty="0">
                <a:solidFill>
                  <a:srgbClr val="0B57A4"/>
                </a:solidFill>
              </a:rPr>
              <a:t>	</a:t>
            </a:r>
            <a:r>
              <a:rPr lang="en-US" sz="2200" dirty="0">
                <a:solidFill>
                  <a:srgbClr val="0B57A4"/>
                </a:solidFill>
                <a:latin typeface="+mj-lt"/>
                <a:ea typeface="+mn-ea"/>
                <a:cs typeface="+mj-cs"/>
              </a:rPr>
              <a:t>Helps up to 10 seniors live safely and independently in their own homes. </a:t>
            </a:r>
          </a:p>
          <a:p>
            <a:r>
              <a:rPr lang="en-US" sz="2200" dirty="0">
                <a:solidFill>
                  <a:srgbClr val="0B57A4"/>
                </a:solidFill>
                <a:latin typeface="+mj-lt"/>
                <a:ea typeface="+mn-ea"/>
                <a:cs typeface="+mj-cs"/>
              </a:rPr>
              <a:t> </a:t>
            </a:r>
          </a:p>
        </p:txBody>
      </p:sp>
    </p:spTree>
    <p:extLst>
      <p:ext uri="{BB962C8B-B14F-4D97-AF65-F5344CB8AC3E}">
        <p14:creationId xmlns:p14="http://schemas.microsoft.com/office/powerpoint/2010/main" val="43106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60F10-7E78-1744-B061-2C0F21C3BE8D}"/>
              </a:ext>
            </a:extLst>
          </p:cNvPr>
          <p:cNvPicPr>
            <a:picLocks noChangeAspect="1"/>
          </p:cNvPicPr>
          <p:nvPr/>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256412" y="514609"/>
            <a:ext cx="11597395" cy="5960332"/>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300" b="1" dirty="0">
                <a:solidFill>
                  <a:srgbClr val="0B57A4"/>
                </a:solidFill>
                <a:latin typeface="+mn-lt"/>
                <a:cs typeface="+mj-cs"/>
              </a:rPr>
              <a:t>Next Gen Ambassadors make a positive impact on our community</a:t>
            </a:r>
          </a:p>
          <a:p>
            <a:endParaRPr lang="en-US" sz="3300" b="1" dirty="0">
              <a:solidFill>
                <a:srgbClr val="0B57A4"/>
              </a:solidFill>
              <a:latin typeface="+mn-lt"/>
              <a:cs typeface="+mj-cs"/>
            </a:endParaRPr>
          </a:p>
          <a:p>
            <a:pPr marL="342900" indent="-342900">
              <a:buFont typeface="Arial" panose="020B0604020202020204" pitchFamily="34" charset="0"/>
              <a:buChar char="•"/>
            </a:pPr>
            <a:r>
              <a:rPr lang="en-US" sz="1900" b="1" dirty="0">
                <a:solidFill>
                  <a:srgbClr val="0B57A4"/>
                </a:solidFill>
                <a:latin typeface="+mn-lt"/>
                <a:cs typeface="+mj-cs"/>
              </a:rPr>
              <a:t>Young professionals are attuned to societal inequities and empathetic to the needs of our most vulnerable</a:t>
            </a:r>
          </a:p>
          <a:p>
            <a:pPr marL="342900" indent="-342900">
              <a:buFont typeface="Arial" panose="020B0604020202020204" pitchFamily="34" charset="0"/>
              <a:buChar char="•"/>
            </a:pPr>
            <a:r>
              <a:rPr lang="en-US" sz="1900" b="1" dirty="0">
                <a:solidFill>
                  <a:srgbClr val="0B57A4"/>
                </a:solidFill>
                <a:latin typeface="+mn-lt"/>
                <a:cs typeface="+mj-cs"/>
              </a:rPr>
              <a:t>United Way can provide a platform to make significant impact that fits budget and life commitments</a:t>
            </a:r>
          </a:p>
          <a:p>
            <a:pPr marL="342900" indent="-342900">
              <a:buFont typeface="Arial" panose="020B0604020202020204" pitchFamily="34" charset="0"/>
              <a:buChar char="•"/>
            </a:pPr>
            <a:r>
              <a:rPr lang="en-US" sz="1900" b="1" dirty="0">
                <a:solidFill>
                  <a:srgbClr val="0B57A4"/>
                </a:solidFill>
                <a:latin typeface="+mn-lt"/>
                <a:cs typeface="+mj-cs"/>
              </a:rPr>
              <a:t>For as little as $10-$20  per month and one volunteer activity, you can be recognized as a Next Gen Ambassador</a:t>
            </a:r>
          </a:p>
          <a:p>
            <a:endParaRPr lang="en-US" sz="3300" b="1" dirty="0">
              <a:solidFill>
                <a:srgbClr val="0B57A4"/>
              </a:solidFill>
              <a:latin typeface="+mn-lt"/>
              <a:cs typeface="+mj-cs"/>
            </a:endParaRPr>
          </a:p>
          <a:p>
            <a:endParaRPr lang="en-US" sz="2200" dirty="0">
              <a:solidFill>
                <a:srgbClr val="0B57A4"/>
              </a:solidFill>
              <a:latin typeface="+mj-lt"/>
              <a:cs typeface="+mj-cs"/>
            </a:endParaRPr>
          </a:p>
        </p:txBody>
      </p:sp>
      <p:pic>
        <p:nvPicPr>
          <p:cNvPr id="2" name="Picture 1">
            <a:extLst>
              <a:ext uri="{FF2B5EF4-FFF2-40B4-BE49-F238E27FC236}">
                <a16:creationId xmlns:a16="http://schemas.microsoft.com/office/drawing/2014/main" id="{D6A47ADF-BFFC-B4F6-05E9-66353638510C}"/>
              </a:ext>
            </a:extLst>
          </p:cNvPr>
          <p:cNvPicPr>
            <a:picLocks noChangeAspect="1"/>
          </p:cNvPicPr>
          <p:nvPr/>
        </p:nvPicPr>
        <p:blipFill>
          <a:blip r:embed="rId3"/>
          <a:stretch>
            <a:fillRect/>
          </a:stretch>
        </p:blipFill>
        <p:spPr>
          <a:xfrm>
            <a:off x="2421991" y="2531927"/>
            <a:ext cx="2214282" cy="2214282"/>
          </a:xfrm>
          <a:prstGeom prst="rect">
            <a:avLst/>
          </a:prstGeom>
        </p:spPr>
      </p:pic>
      <p:pic>
        <p:nvPicPr>
          <p:cNvPr id="1026" name="Picture 2">
            <a:extLst>
              <a:ext uri="{FF2B5EF4-FFF2-40B4-BE49-F238E27FC236}">
                <a16:creationId xmlns:a16="http://schemas.microsoft.com/office/drawing/2014/main" id="{F4E94266-97C0-93A2-3AAF-83AC7E3C5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631" y="2531927"/>
            <a:ext cx="2214283" cy="22142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9088CE-DA62-859E-AD97-AB0DE05FB682}"/>
              </a:ext>
            </a:extLst>
          </p:cNvPr>
          <p:cNvSpPr txBox="1"/>
          <p:nvPr/>
        </p:nvSpPr>
        <p:spPr>
          <a:xfrm>
            <a:off x="2080648" y="4420202"/>
            <a:ext cx="9769215" cy="1508105"/>
          </a:xfrm>
          <a:prstGeom prst="rect">
            <a:avLst/>
          </a:prstGeom>
          <a:noFill/>
        </p:spPr>
        <p:txBody>
          <a:bodyPr wrap="square" rtlCol="0">
            <a:spAutoFit/>
          </a:bodyPr>
          <a:lstStyle/>
          <a:p>
            <a:r>
              <a:rPr lang="en-US" dirty="0"/>
              <a:t>               </a:t>
            </a:r>
            <a:r>
              <a:rPr lang="en-US" sz="2000" b="1" dirty="0">
                <a:solidFill>
                  <a:schemeClr val="accent1"/>
                </a:solidFill>
              </a:rPr>
              <a:t>COMMIT TO			                        COMMIT TO</a:t>
            </a:r>
          </a:p>
          <a:p>
            <a:r>
              <a:rPr lang="en-US" dirty="0"/>
              <a:t>         $120 Annual Donation			                 $240 Annual Donation</a:t>
            </a:r>
          </a:p>
          <a:p>
            <a:r>
              <a:rPr lang="en-US" dirty="0"/>
              <a:t>    Participate in 1 Volunteer Event	                              Participate in 1 Volunteer Event</a:t>
            </a:r>
          </a:p>
          <a:p>
            <a:r>
              <a:rPr lang="en-US" b="1" dirty="0">
                <a:solidFill>
                  <a:schemeClr val="accent1"/>
                </a:solidFill>
              </a:rPr>
              <a:t>                YOUR IMPACT		                                            YOUR IMPACT</a:t>
            </a:r>
          </a:p>
          <a:p>
            <a:r>
              <a:rPr lang="en-US" dirty="0"/>
              <a:t>Provide food &amp; shelter for 6 families		      Connect 16 people to resources via 211</a:t>
            </a:r>
          </a:p>
        </p:txBody>
      </p:sp>
      <p:sp>
        <p:nvSpPr>
          <p:cNvPr id="6" name="Rectangle 5">
            <a:extLst>
              <a:ext uri="{FF2B5EF4-FFF2-40B4-BE49-F238E27FC236}">
                <a16:creationId xmlns:a16="http://schemas.microsoft.com/office/drawing/2014/main" id="{0250AF0E-5151-FCB2-ECFD-7179BE724033}"/>
              </a:ext>
            </a:extLst>
          </p:cNvPr>
          <p:cNvSpPr/>
          <p:nvPr/>
        </p:nvSpPr>
        <p:spPr>
          <a:xfrm>
            <a:off x="1499761" y="2531927"/>
            <a:ext cx="4285130" cy="38114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6CBD46-70D2-5F4E-8A13-6CA38767FF2D}"/>
              </a:ext>
            </a:extLst>
          </p:cNvPr>
          <p:cNvSpPr/>
          <p:nvPr/>
        </p:nvSpPr>
        <p:spPr>
          <a:xfrm>
            <a:off x="6569207" y="2520045"/>
            <a:ext cx="4285130" cy="38114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15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B51C3-0E4E-0348-84B9-C6F22684DF9F}"/>
              </a:ext>
            </a:extLst>
          </p:cNvPr>
          <p:cNvPicPr>
            <a:picLocks noChangeAspect="1"/>
          </p:cNvPicPr>
          <p:nvPr/>
        </p:nvPicPr>
        <p:blipFill>
          <a:blip r:embed="rId2"/>
          <a:srcRect/>
          <a:stretch/>
        </p:blipFill>
        <p:spPr>
          <a:xfrm>
            <a:off x="0" y="193798"/>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626123E-5A7B-3F43-83CC-2C6585CCAC4A}"/>
              </a:ext>
            </a:extLst>
          </p:cNvPr>
          <p:cNvPicPr>
            <a:picLocks noChangeAspect="1"/>
          </p:cNvPicPr>
          <p:nvPr/>
        </p:nvPicPr>
        <p:blipFill>
          <a:blip r:embed="rId3"/>
          <a:stretch>
            <a:fillRect/>
          </a:stretch>
        </p:blipFill>
        <p:spPr>
          <a:xfrm>
            <a:off x="10259785" y="5594879"/>
            <a:ext cx="1676400" cy="1263121"/>
          </a:xfrm>
          <a:prstGeom prst="rect">
            <a:avLst/>
          </a:prstGeom>
        </p:spPr>
      </p:pic>
      <p:pic>
        <p:nvPicPr>
          <p:cNvPr id="6" name="Picture 5" descr="Logo&#10;&#10;Description automatically generated">
            <a:extLst>
              <a:ext uri="{FF2B5EF4-FFF2-40B4-BE49-F238E27FC236}">
                <a16:creationId xmlns:a16="http://schemas.microsoft.com/office/drawing/2014/main" id="{37DCB46D-60EF-DAD0-74DF-439B1B496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93" y="524874"/>
            <a:ext cx="2954655" cy="1022985"/>
          </a:xfrm>
          <a:prstGeom prst="rect">
            <a:avLst/>
          </a:prstGeom>
        </p:spPr>
      </p:pic>
      <p:sp>
        <p:nvSpPr>
          <p:cNvPr id="9" name="Title 1">
            <a:extLst>
              <a:ext uri="{FF2B5EF4-FFF2-40B4-BE49-F238E27FC236}">
                <a16:creationId xmlns:a16="http://schemas.microsoft.com/office/drawing/2014/main" id="{D67F7890-6A42-BB80-F47A-8278A9B49973}"/>
              </a:ext>
            </a:extLst>
          </p:cNvPr>
          <p:cNvSpPr txBox="1">
            <a:spLocks/>
          </p:cNvSpPr>
          <p:nvPr/>
        </p:nvSpPr>
        <p:spPr>
          <a:xfrm>
            <a:off x="258445" y="1846515"/>
            <a:ext cx="11073975" cy="1099054"/>
          </a:xfrm>
          <a:prstGeom prst="rect">
            <a:avLst/>
          </a:prstGeom>
        </p:spPr>
        <p:txBody>
          <a:bodyPr vert="horz" lIns="91440" tIns="0" rIns="0" bIns="0" rtlCol="0" anchor="t" anchorCtr="0">
            <a:no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2400" b="1" dirty="0">
                <a:solidFill>
                  <a:srgbClr val="0B57A4"/>
                </a:solidFill>
                <a:latin typeface="Calibri" panose="020F0502020204030204" pitchFamily="34" charset="0"/>
                <a:cs typeface="Calibri" panose="020F0502020204030204" pitchFamily="34" charset="0"/>
              </a:rPr>
              <a:t>United Way provides a well-traveled pathway for individual donors.  For less than a daily cup of coffee, you can begin your journey as a leadership donor.  As your ability to give increases, so will the significant impact you can make on our community.</a:t>
            </a:r>
          </a:p>
        </p:txBody>
      </p:sp>
      <p:sp>
        <p:nvSpPr>
          <p:cNvPr id="15" name="TextBox 14">
            <a:extLst>
              <a:ext uri="{FF2B5EF4-FFF2-40B4-BE49-F238E27FC236}">
                <a16:creationId xmlns:a16="http://schemas.microsoft.com/office/drawing/2014/main" id="{551A5186-2D87-15AB-4178-073CC5AA9959}"/>
              </a:ext>
            </a:extLst>
          </p:cNvPr>
          <p:cNvSpPr txBox="1"/>
          <p:nvPr/>
        </p:nvSpPr>
        <p:spPr>
          <a:xfrm>
            <a:off x="2681555" y="3622798"/>
            <a:ext cx="5825634" cy="461665"/>
          </a:xfrm>
          <a:prstGeom prst="rect">
            <a:avLst/>
          </a:prstGeom>
          <a:noFill/>
        </p:spPr>
        <p:txBody>
          <a:bodyPr wrap="none" rtlCol="0">
            <a:spAutoFit/>
          </a:bodyPr>
          <a:lstStyle/>
          <a:p>
            <a:r>
              <a:rPr lang="en-US" sz="2400" b="1" dirty="0">
                <a:solidFill>
                  <a:srgbClr val="0B57A4"/>
                </a:solidFill>
                <a:latin typeface="Calibri" panose="020F0502020204030204" pitchFamily="34" charset="0"/>
                <a:ea typeface="+mj-ea"/>
                <a:cs typeface="Calibri" panose="020F0502020204030204" pitchFamily="34" charset="0"/>
              </a:rPr>
              <a:t>Heinz</a:t>
            </a:r>
            <a:r>
              <a:rPr lang="en-US" dirty="0">
                <a:latin typeface="Calibri" panose="020F0502020204030204" pitchFamily="34" charset="0"/>
                <a:cs typeface="Calibri" panose="020F0502020204030204" pitchFamily="34" charset="0"/>
              </a:rPr>
              <a:t> </a:t>
            </a:r>
            <a:r>
              <a:rPr lang="en-US" sz="2400" b="1" dirty="0">
                <a:solidFill>
                  <a:srgbClr val="0B57A4"/>
                </a:solidFill>
                <a:latin typeface="Calibri" panose="020F0502020204030204" pitchFamily="34" charset="0"/>
                <a:ea typeface="+mj-ea"/>
                <a:cs typeface="Calibri" panose="020F0502020204030204" pitchFamily="34" charset="0"/>
              </a:rPr>
              <a:t>Level			$5,000 - $9,999</a:t>
            </a:r>
          </a:p>
        </p:txBody>
      </p:sp>
      <p:sp>
        <p:nvSpPr>
          <p:cNvPr id="16" name="TextBox 15">
            <a:extLst>
              <a:ext uri="{FF2B5EF4-FFF2-40B4-BE49-F238E27FC236}">
                <a16:creationId xmlns:a16="http://schemas.microsoft.com/office/drawing/2014/main" id="{54E65E8A-92EB-E360-E92D-2FFAFB59FC22}"/>
              </a:ext>
            </a:extLst>
          </p:cNvPr>
          <p:cNvSpPr txBox="1"/>
          <p:nvPr/>
        </p:nvSpPr>
        <p:spPr>
          <a:xfrm>
            <a:off x="2681555" y="4805918"/>
            <a:ext cx="5825634" cy="461665"/>
          </a:xfrm>
          <a:prstGeom prst="rect">
            <a:avLst/>
          </a:prstGeom>
          <a:noFill/>
        </p:spPr>
        <p:txBody>
          <a:bodyPr wrap="none" rtlCol="0">
            <a:spAutoFit/>
          </a:bodyPr>
          <a:lstStyle/>
          <a:p>
            <a:r>
              <a:rPr lang="en-US" sz="2400" b="1" dirty="0">
                <a:solidFill>
                  <a:srgbClr val="0B57A4"/>
                </a:solidFill>
                <a:latin typeface="Calibri" panose="020F0502020204030204" pitchFamily="34" charset="0"/>
                <a:ea typeface="+mj-ea"/>
                <a:cs typeface="Calibri" panose="020F0502020204030204" pitchFamily="34" charset="0"/>
              </a:rPr>
              <a:t>Rooney Level			$2,500 - $4,999</a:t>
            </a:r>
          </a:p>
        </p:txBody>
      </p:sp>
      <p:sp>
        <p:nvSpPr>
          <p:cNvPr id="17" name="TextBox 16">
            <a:extLst>
              <a:ext uri="{FF2B5EF4-FFF2-40B4-BE49-F238E27FC236}">
                <a16:creationId xmlns:a16="http://schemas.microsoft.com/office/drawing/2014/main" id="{9302B9EA-5527-C09C-7EC7-79616271D380}"/>
              </a:ext>
            </a:extLst>
          </p:cNvPr>
          <p:cNvSpPr txBox="1"/>
          <p:nvPr/>
        </p:nvSpPr>
        <p:spPr>
          <a:xfrm>
            <a:off x="2722652" y="6041204"/>
            <a:ext cx="5825634" cy="461665"/>
          </a:xfrm>
          <a:prstGeom prst="rect">
            <a:avLst/>
          </a:prstGeom>
          <a:noFill/>
        </p:spPr>
        <p:txBody>
          <a:bodyPr wrap="none" rtlCol="0">
            <a:spAutoFit/>
          </a:bodyPr>
          <a:lstStyle/>
          <a:p>
            <a:r>
              <a:rPr lang="en-US" sz="2400" b="1" dirty="0">
                <a:solidFill>
                  <a:srgbClr val="0B57A4"/>
                </a:solidFill>
                <a:latin typeface="Calibri" panose="020F0502020204030204" pitchFamily="34" charset="0"/>
                <a:ea typeface="+mj-ea"/>
                <a:cs typeface="Calibri" panose="020F0502020204030204" pitchFamily="34" charset="0"/>
              </a:rPr>
              <a:t>Keystone</a:t>
            </a:r>
            <a:r>
              <a:rPr lang="en-US" dirty="0"/>
              <a:t> </a:t>
            </a:r>
            <a:r>
              <a:rPr lang="en-US" sz="2400" b="1" dirty="0">
                <a:solidFill>
                  <a:srgbClr val="0B57A4"/>
                </a:solidFill>
                <a:latin typeface="Calibri" panose="020F0502020204030204" pitchFamily="34" charset="0"/>
                <a:ea typeface="+mj-ea"/>
                <a:cs typeface="Calibri" panose="020F0502020204030204" pitchFamily="34" charset="0"/>
              </a:rPr>
              <a:t>Level		$1,000 - $2,499</a:t>
            </a:r>
          </a:p>
        </p:txBody>
      </p:sp>
      <p:pic>
        <p:nvPicPr>
          <p:cNvPr id="5" name="Picture 4" descr="A picture containing shape&#10;&#10;Description automatically generated">
            <a:extLst>
              <a:ext uri="{FF2B5EF4-FFF2-40B4-BE49-F238E27FC236}">
                <a16:creationId xmlns:a16="http://schemas.microsoft.com/office/drawing/2014/main" id="{3FBF9A58-C67C-AA29-B189-589D5D080077}"/>
              </a:ext>
            </a:extLst>
          </p:cNvPr>
          <p:cNvPicPr>
            <a:picLocks noChangeAspect="1"/>
          </p:cNvPicPr>
          <p:nvPr/>
        </p:nvPicPr>
        <p:blipFill>
          <a:blip r:embed="rId5"/>
          <a:stretch>
            <a:fillRect/>
          </a:stretch>
        </p:blipFill>
        <p:spPr>
          <a:xfrm>
            <a:off x="812022" y="2962669"/>
            <a:ext cx="1635617" cy="1635617"/>
          </a:xfrm>
          <a:prstGeom prst="rect">
            <a:avLst/>
          </a:prstGeom>
        </p:spPr>
      </p:pic>
      <p:pic>
        <p:nvPicPr>
          <p:cNvPr id="8" name="Picture 7" descr="Logo&#10;&#10;Description automatically generated">
            <a:extLst>
              <a:ext uri="{FF2B5EF4-FFF2-40B4-BE49-F238E27FC236}">
                <a16:creationId xmlns:a16="http://schemas.microsoft.com/office/drawing/2014/main" id="{8B1C199B-8100-AC5A-C867-15B29F1DDA6D}"/>
              </a:ext>
            </a:extLst>
          </p:cNvPr>
          <p:cNvPicPr>
            <a:picLocks noChangeAspect="1"/>
          </p:cNvPicPr>
          <p:nvPr/>
        </p:nvPicPr>
        <p:blipFill>
          <a:blip r:embed="rId6"/>
          <a:stretch>
            <a:fillRect/>
          </a:stretch>
        </p:blipFill>
        <p:spPr>
          <a:xfrm>
            <a:off x="849383" y="4218362"/>
            <a:ext cx="1636776" cy="1636776"/>
          </a:xfrm>
          <a:prstGeom prst="rect">
            <a:avLst/>
          </a:prstGeom>
        </p:spPr>
      </p:pic>
      <p:pic>
        <p:nvPicPr>
          <p:cNvPr id="11" name="Picture 10" descr="Logo&#10;&#10;Description automatically generated">
            <a:extLst>
              <a:ext uri="{FF2B5EF4-FFF2-40B4-BE49-F238E27FC236}">
                <a16:creationId xmlns:a16="http://schemas.microsoft.com/office/drawing/2014/main" id="{91CDE372-2E21-AD92-D54C-DCA6ED4892E1}"/>
              </a:ext>
            </a:extLst>
          </p:cNvPr>
          <p:cNvPicPr>
            <a:picLocks noChangeAspect="1"/>
          </p:cNvPicPr>
          <p:nvPr/>
        </p:nvPicPr>
        <p:blipFill>
          <a:blip r:embed="rId7"/>
          <a:stretch>
            <a:fillRect/>
          </a:stretch>
        </p:blipFill>
        <p:spPr>
          <a:xfrm>
            <a:off x="849383" y="5423572"/>
            <a:ext cx="1636776" cy="1636776"/>
          </a:xfrm>
          <a:prstGeom prst="rect">
            <a:avLst/>
          </a:prstGeom>
        </p:spPr>
      </p:pic>
    </p:spTree>
    <p:extLst>
      <p:ext uri="{BB962C8B-B14F-4D97-AF65-F5344CB8AC3E}">
        <p14:creationId xmlns:p14="http://schemas.microsoft.com/office/powerpoint/2010/main" val="300449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B51C3-0E4E-0348-84B9-C6F22684DF9F}"/>
              </a:ext>
            </a:extLst>
          </p:cNvPr>
          <p:cNvPicPr>
            <a:picLocks noChangeAspect="1"/>
          </p:cNvPicPr>
          <p:nvPr/>
        </p:nvPicPr>
        <p:blipFill>
          <a:blip r:embed="rId2"/>
          <a:srcRect/>
          <a:stretch/>
        </p:blipFill>
        <p:spPr>
          <a:xfrm>
            <a:off x="0" y="254128"/>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626123E-5A7B-3F43-83CC-2C6585CCAC4A}"/>
              </a:ext>
            </a:extLst>
          </p:cNvPr>
          <p:cNvPicPr>
            <a:picLocks noChangeAspect="1"/>
          </p:cNvPicPr>
          <p:nvPr/>
        </p:nvPicPr>
        <p:blipFill>
          <a:blip r:embed="rId3"/>
          <a:stretch>
            <a:fillRect/>
          </a:stretch>
        </p:blipFill>
        <p:spPr>
          <a:xfrm>
            <a:off x="10259785" y="5594879"/>
            <a:ext cx="1676400" cy="1263121"/>
          </a:xfrm>
          <a:prstGeom prst="rect">
            <a:avLst/>
          </a:prstGeom>
        </p:spPr>
      </p:pic>
      <p:pic>
        <p:nvPicPr>
          <p:cNvPr id="6" name="Picture 5" descr="Logo&#10;&#10;Description automatically generated">
            <a:extLst>
              <a:ext uri="{FF2B5EF4-FFF2-40B4-BE49-F238E27FC236}">
                <a16:creationId xmlns:a16="http://schemas.microsoft.com/office/drawing/2014/main" id="{37DCB46D-60EF-DAD0-74DF-439B1B496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93" y="524874"/>
            <a:ext cx="2954655" cy="1022985"/>
          </a:xfrm>
          <a:prstGeom prst="rect">
            <a:avLst/>
          </a:prstGeom>
        </p:spPr>
      </p:pic>
      <p:sp>
        <p:nvSpPr>
          <p:cNvPr id="9" name="Title 1">
            <a:extLst>
              <a:ext uri="{FF2B5EF4-FFF2-40B4-BE49-F238E27FC236}">
                <a16:creationId xmlns:a16="http://schemas.microsoft.com/office/drawing/2014/main" id="{D67F7890-6A42-BB80-F47A-8278A9B49973}"/>
              </a:ext>
            </a:extLst>
          </p:cNvPr>
          <p:cNvSpPr txBox="1">
            <a:spLocks/>
          </p:cNvSpPr>
          <p:nvPr/>
        </p:nvSpPr>
        <p:spPr>
          <a:xfrm>
            <a:off x="258445" y="1697078"/>
            <a:ext cx="11073975" cy="1099054"/>
          </a:xfrm>
          <a:prstGeom prst="rect">
            <a:avLst/>
          </a:prstGeom>
        </p:spPr>
        <p:txBody>
          <a:bodyPr vert="horz" lIns="91440" tIns="0" rIns="0" bIns="0" rtlCol="0" anchor="t" anchorCtr="0">
            <a:no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2800" b="1" dirty="0">
                <a:solidFill>
                  <a:srgbClr val="0B57A4"/>
                </a:solidFill>
                <a:latin typeface="Calibri" panose="020F0502020204030204" pitchFamily="34" charset="0"/>
                <a:cs typeface="Calibri" panose="020F0502020204030204" pitchFamily="34" charset="0"/>
              </a:rPr>
              <a:t>Giving at the leadership level and beyond</a:t>
            </a:r>
          </a:p>
          <a:p>
            <a:r>
              <a:rPr lang="en-US" sz="1800" b="1" dirty="0">
                <a:solidFill>
                  <a:srgbClr val="0B57A4"/>
                </a:solidFill>
                <a:latin typeface="Calibri" panose="020F0502020204030204" pitchFamily="34" charset="0"/>
                <a:cs typeface="Calibri" panose="020F0502020204030204" pitchFamily="34" charset="0"/>
              </a:rPr>
              <a:t>Leadership donors are the bedrock of United Way.  As you proceed upward in your level of giving, you’ll be joining the ranks of many generations of our community’s most philanthropic leaders as a part of Tocqueville Society. Tocqueville Society giving  include the following levels:</a:t>
            </a:r>
          </a:p>
        </p:txBody>
      </p:sp>
      <p:sp>
        <p:nvSpPr>
          <p:cNvPr id="5" name="TextBox 4">
            <a:extLst>
              <a:ext uri="{FF2B5EF4-FFF2-40B4-BE49-F238E27FC236}">
                <a16:creationId xmlns:a16="http://schemas.microsoft.com/office/drawing/2014/main" id="{3595BB5C-4123-523E-43DE-7BC896A2B307}"/>
              </a:ext>
            </a:extLst>
          </p:cNvPr>
          <p:cNvSpPr txBox="1"/>
          <p:nvPr/>
        </p:nvSpPr>
        <p:spPr>
          <a:xfrm>
            <a:off x="2825393" y="3543100"/>
            <a:ext cx="5044971" cy="461665"/>
          </a:xfrm>
          <a:prstGeom prst="rect">
            <a:avLst/>
          </a:prstGeom>
          <a:noFill/>
        </p:spPr>
        <p:txBody>
          <a:bodyPr wrap="none" rtlCol="0">
            <a:spAutoFit/>
          </a:bodyPr>
          <a:lstStyle/>
          <a:p>
            <a:r>
              <a:rPr lang="en-US" sz="2400" b="1" dirty="0">
                <a:solidFill>
                  <a:srgbClr val="0B57A4"/>
                </a:solidFill>
                <a:latin typeface="Calibri" panose="020F0502020204030204" pitchFamily="34" charset="0"/>
                <a:ea typeface="+mj-ea"/>
                <a:cs typeface="Calibri" panose="020F0502020204030204" pitchFamily="34" charset="0"/>
              </a:rPr>
              <a:t>Ordre </a:t>
            </a:r>
            <a:r>
              <a:rPr lang="en-US" sz="2400" b="1">
                <a:solidFill>
                  <a:srgbClr val="0B57A4"/>
                </a:solidFill>
                <a:latin typeface="Calibri" panose="020F0502020204030204" pitchFamily="34" charset="0"/>
                <a:ea typeface="+mj-ea"/>
                <a:cs typeface="Calibri" panose="020F0502020204030204" pitchFamily="34" charset="0"/>
              </a:rPr>
              <a:t>de Liberté</a:t>
            </a:r>
            <a:r>
              <a:rPr lang="en-US" sz="2400" b="1" dirty="0">
                <a:solidFill>
                  <a:srgbClr val="0B57A4"/>
                </a:solidFill>
                <a:latin typeface="Calibri" panose="020F0502020204030204" pitchFamily="34" charset="0"/>
                <a:ea typeface="+mj-ea"/>
                <a:cs typeface="Calibri" panose="020F0502020204030204" pitchFamily="34" charset="0"/>
              </a:rPr>
              <a:t>		$25,000+</a:t>
            </a:r>
          </a:p>
        </p:txBody>
      </p:sp>
      <p:sp>
        <p:nvSpPr>
          <p:cNvPr id="11" name="TextBox 10">
            <a:extLst>
              <a:ext uri="{FF2B5EF4-FFF2-40B4-BE49-F238E27FC236}">
                <a16:creationId xmlns:a16="http://schemas.microsoft.com/office/drawing/2014/main" id="{D8A6CAA0-7F88-0D2B-CD05-A489A24CDDF1}"/>
              </a:ext>
            </a:extLst>
          </p:cNvPr>
          <p:cNvSpPr txBox="1"/>
          <p:nvPr/>
        </p:nvSpPr>
        <p:spPr>
          <a:xfrm>
            <a:off x="2835667" y="4824291"/>
            <a:ext cx="6136616" cy="461665"/>
          </a:xfrm>
          <a:prstGeom prst="rect">
            <a:avLst/>
          </a:prstGeom>
          <a:noFill/>
        </p:spPr>
        <p:txBody>
          <a:bodyPr wrap="none" rtlCol="0">
            <a:spAutoFit/>
          </a:bodyPr>
          <a:lstStyle/>
          <a:p>
            <a:r>
              <a:rPr lang="en-US" sz="2400" b="1" dirty="0">
                <a:solidFill>
                  <a:srgbClr val="0B57A4"/>
                </a:solidFill>
                <a:latin typeface="Calibri" panose="020F0502020204030204" pitchFamily="34" charset="0"/>
                <a:ea typeface="+mj-ea"/>
                <a:cs typeface="Calibri" panose="020F0502020204030204" pitchFamily="34" charset="0"/>
              </a:rPr>
              <a:t>Le Champion			$15,000 - $24,999</a:t>
            </a:r>
          </a:p>
        </p:txBody>
      </p:sp>
      <p:sp>
        <p:nvSpPr>
          <p:cNvPr id="12" name="TextBox 11">
            <a:extLst>
              <a:ext uri="{FF2B5EF4-FFF2-40B4-BE49-F238E27FC236}">
                <a16:creationId xmlns:a16="http://schemas.microsoft.com/office/drawing/2014/main" id="{241685FF-3F16-CEB2-37D0-FDB596A36CFE}"/>
              </a:ext>
            </a:extLst>
          </p:cNvPr>
          <p:cNvSpPr txBox="1"/>
          <p:nvPr/>
        </p:nvSpPr>
        <p:spPr>
          <a:xfrm>
            <a:off x="2825393" y="5857107"/>
            <a:ext cx="6136616" cy="461665"/>
          </a:xfrm>
          <a:prstGeom prst="rect">
            <a:avLst/>
          </a:prstGeom>
          <a:noFill/>
        </p:spPr>
        <p:txBody>
          <a:bodyPr wrap="none" rtlCol="0">
            <a:spAutoFit/>
          </a:bodyPr>
          <a:lstStyle/>
          <a:p>
            <a:r>
              <a:rPr lang="en-US" sz="2400" b="1" dirty="0">
                <a:solidFill>
                  <a:srgbClr val="0B57A4"/>
                </a:solidFill>
                <a:latin typeface="Calibri" panose="020F0502020204030204" pitchFamily="34" charset="0"/>
                <a:ea typeface="+mj-ea"/>
                <a:cs typeface="Calibri" panose="020F0502020204030204" pitchFamily="34" charset="0"/>
              </a:rPr>
              <a:t>Membres de la Société	$10,000 - $14,999</a:t>
            </a:r>
          </a:p>
        </p:txBody>
      </p:sp>
      <p:pic>
        <p:nvPicPr>
          <p:cNvPr id="13" name="Picture 12">
            <a:extLst>
              <a:ext uri="{FF2B5EF4-FFF2-40B4-BE49-F238E27FC236}">
                <a16:creationId xmlns:a16="http://schemas.microsoft.com/office/drawing/2014/main" id="{15EC65B5-B1C1-2AF1-9EC1-D6FFB1D14F44}"/>
              </a:ext>
            </a:extLst>
          </p:cNvPr>
          <p:cNvPicPr>
            <a:picLocks noChangeAspect="1"/>
          </p:cNvPicPr>
          <p:nvPr/>
        </p:nvPicPr>
        <p:blipFill>
          <a:blip r:embed="rId5"/>
          <a:srcRect/>
          <a:stretch/>
        </p:blipFill>
        <p:spPr>
          <a:xfrm>
            <a:off x="998250" y="2864740"/>
            <a:ext cx="1636776" cy="1636776"/>
          </a:xfrm>
          <a:prstGeom prst="rect">
            <a:avLst/>
          </a:prstGeom>
        </p:spPr>
      </p:pic>
      <p:pic>
        <p:nvPicPr>
          <p:cNvPr id="15" name="Picture 14" descr="Logo&#10;&#10;Description automatically generated">
            <a:extLst>
              <a:ext uri="{FF2B5EF4-FFF2-40B4-BE49-F238E27FC236}">
                <a16:creationId xmlns:a16="http://schemas.microsoft.com/office/drawing/2014/main" id="{D9638F88-73EF-7ECA-11AB-06576EB05D06}"/>
              </a:ext>
            </a:extLst>
          </p:cNvPr>
          <p:cNvPicPr>
            <a:picLocks noChangeAspect="1"/>
          </p:cNvPicPr>
          <p:nvPr/>
        </p:nvPicPr>
        <p:blipFill>
          <a:blip r:embed="rId6"/>
          <a:stretch>
            <a:fillRect/>
          </a:stretch>
        </p:blipFill>
        <p:spPr>
          <a:xfrm>
            <a:off x="1030224" y="4108566"/>
            <a:ext cx="1636776" cy="1636776"/>
          </a:xfrm>
          <a:prstGeom prst="rect">
            <a:avLst/>
          </a:prstGeom>
        </p:spPr>
      </p:pic>
      <p:pic>
        <p:nvPicPr>
          <p:cNvPr id="17" name="Picture 16">
            <a:extLst>
              <a:ext uri="{FF2B5EF4-FFF2-40B4-BE49-F238E27FC236}">
                <a16:creationId xmlns:a16="http://schemas.microsoft.com/office/drawing/2014/main" id="{CA053228-471F-9019-7433-F382E50568DB}"/>
              </a:ext>
            </a:extLst>
          </p:cNvPr>
          <p:cNvPicPr>
            <a:picLocks noChangeAspect="1"/>
          </p:cNvPicPr>
          <p:nvPr/>
        </p:nvPicPr>
        <p:blipFill>
          <a:blip r:embed="rId7"/>
          <a:srcRect/>
          <a:stretch/>
        </p:blipFill>
        <p:spPr>
          <a:xfrm>
            <a:off x="1030224" y="5377744"/>
            <a:ext cx="1636776" cy="1636776"/>
          </a:xfrm>
          <a:prstGeom prst="rect">
            <a:avLst/>
          </a:prstGeom>
        </p:spPr>
      </p:pic>
    </p:spTree>
    <p:extLst>
      <p:ext uri="{BB962C8B-B14F-4D97-AF65-F5344CB8AC3E}">
        <p14:creationId xmlns:p14="http://schemas.microsoft.com/office/powerpoint/2010/main" val="123813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B51C3-0E4E-0348-84B9-C6F22684DF9F}"/>
              </a:ext>
            </a:extLst>
          </p:cNvPr>
          <p:cNvPicPr>
            <a:picLocks noChangeAspect="1"/>
          </p:cNvPicPr>
          <p:nvPr/>
        </p:nvPicPr>
        <p:blipFill>
          <a:blip r:embed="rId2"/>
          <a:srcRect/>
          <a:stretch/>
        </p:blipFill>
        <p:spPr>
          <a:xfrm>
            <a:off x="0" y="264403"/>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626123E-5A7B-3F43-83CC-2C6585CCAC4A}"/>
              </a:ext>
            </a:extLst>
          </p:cNvPr>
          <p:cNvPicPr>
            <a:picLocks noChangeAspect="1"/>
          </p:cNvPicPr>
          <p:nvPr/>
        </p:nvPicPr>
        <p:blipFill>
          <a:blip r:embed="rId3"/>
          <a:stretch>
            <a:fillRect/>
          </a:stretch>
        </p:blipFill>
        <p:spPr>
          <a:xfrm>
            <a:off x="10259785" y="5594879"/>
            <a:ext cx="1676400" cy="1263121"/>
          </a:xfrm>
          <a:prstGeom prst="rect">
            <a:avLst/>
          </a:prstGeom>
        </p:spPr>
      </p:pic>
      <p:pic>
        <p:nvPicPr>
          <p:cNvPr id="6" name="Picture 5" descr="Logo&#10;&#10;Description automatically generated">
            <a:extLst>
              <a:ext uri="{FF2B5EF4-FFF2-40B4-BE49-F238E27FC236}">
                <a16:creationId xmlns:a16="http://schemas.microsoft.com/office/drawing/2014/main" id="{37DCB46D-60EF-DAD0-74DF-439B1B496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93" y="524874"/>
            <a:ext cx="2954655" cy="1022985"/>
          </a:xfrm>
          <a:prstGeom prst="rect">
            <a:avLst/>
          </a:prstGeom>
        </p:spPr>
      </p:pic>
      <p:sp>
        <p:nvSpPr>
          <p:cNvPr id="9" name="Title 1">
            <a:extLst>
              <a:ext uri="{FF2B5EF4-FFF2-40B4-BE49-F238E27FC236}">
                <a16:creationId xmlns:a16="http://schemas.microsoft.com/office/drawing/2014/main" id="{D67F7890-6A42-BB80-F47A-8278A9B49973}"/>
              </a:ext>
            </a:extLst>
          </p:cNvPr>
          <p:cNvSpPr txBox="1">
            <a:spLocks/>
          </p:cNvSpPr>
          <p:nvPr/>
        </p:nvSpPr>
        <p:spPr>
          <a:xfrm>
            <a:off x="258445" y="1818605"/>
            <a:ext cx="11073975" cy="1099054"/>
          </a:xfrm>
          <a:prstGeom prst="rect">
            <a:avLst/>
          </a:prstGeom>
        </p:spPr>
        <p:txBody>
          <a:bodyPr vert="horz" lIns="91440" tIns="0" rIns="0" bIns="0" rtlCol="0" anchor="t" anchorCtr="0">
            <a:no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1800" b="1" dirty="0">
                <a:solidFill>
                  <a:srgbClr val="0B57A4"/>
                </a:solidFill>
                <a:latin typeface="Calibri" panose="020F0502020204030204" pitchFamily="34" charset="0"/>
                <a:cs typeface="Calibri" panose="020F0502020204030204" pitchFamily="34" charset="0"/>
              </a:rPr>
              <a:t>Individuals who give at the Keystone, Rooney, Heinz Level or Tocqueville Levels are invited to join a United Way Donor Group.  These prestigious groups make an enormous impact on our community and provide members with exclusive opportunities</a:t>
            </a:r>
          </a:p>
        </p:txBody>
      </p:sp>
      <p:sp>
        <p:nvSpPr>
          <p:cNvPr id="14" name="TextBox 13">
            <a:extLst>
              <a:ext uri="{FF2B5EF4-FFF2-40B4-BE49-F238E27FC236}">
                <a16:creationId xmlns:a16="http://schemas.microsoft.com/office/drawing/2014/main" id="{FA23EA5A-B370-4491-EB21-5A35511FAF26}"/>
              </a:ext>
            </a:extLst>
          </p:cNvPr>
          <p:cNvSpPr txBox="1"/>
          <p:nvPr/>
        </p:nvSpPr>
        <p:spPr>
          <a:xfrm>
            <a:off x="2646218" y="3034145"/>
            <a:ext cx="9302483" cy="1477328"/>
          </a:xfrm>
          <a:prstGeom prst="rect">
            <a:avLst/>
          </a:prstGeom>
          <a:noFill/>
        </p:spPr>
        <p:txBody>
          <a:bodyPr wrap="none" rtlCol="0">
            <a:spAutoFit/>
          </a:bodyPr>
          <a:lstStyle/>
          <a:p>
            <a:r>
              <a:rPr lang="en-US" b="1" dirty="0">
                <a:solidFill>
                  <a:srgbClr val="0B57A4"/>
                </a:solidFill>
                <a:latin typeface="Calibri" panose="020F0502020204030204" pitchFamily="34" charset="0"/>
                <a:ea typeface="+mj-ea"/>
                <a:cs typeface="Calibri" panose="020F0502020204030204" pitchFamily="34" charset="0"/>
              </a:rPr>
              <a:t>Women’s Leadership Council positively impacts the lives of financially </a:t>
            </a:r>
          </a:p>
          <a:p>
            <a:r>
              <a:rPr lang="en-US" b="1" dirty="0">
                <a:solidFill>
                  <a:srgbClr val="0B57A4"/>
                </a:solidFill>
                <a:latin typeface="Calibri" panose="020F0502020204030204" pitchFamily="34" charset="0"/>
                <a:ea typeface="+mj-ea"/>
                <a:cs typeface="Calibri" panose="020F0502020204030204" pitchFamily="34" charset="0"/>
              </a:rPr>
              <a:t>Struggling women and their families in our region.  With more than 2,400 members including</a:t>
            </a:r>
          </a:p>
          <a:p>
            <a:r>
              <a:rPr lang="en-US" b="1" dirty="0">
                <a:solidFill>
                  <a:srgbClr val="0B57A4"/>
                </a:solidFill>
                <a:latin typeface="Calibri" panose="020F0502020204030204" pitchFamily="34" charset="0"/>
                <a:ea typeface="+mj-ea"/>
                <a:cs typeface="Calibri" panose="020F0502020204030204" pitchFamily="34" charset="0"/>
              </a:rPr>
              <a:t>Corporate, non-profit and academic leaders, small business owners and philanthropists, WLC </a:t>
            </a:r>
          </a:p>
          <a:p>
            <a:r>
              <a:rPr lang="en-US" b="1" dirty="0">
                <a:solidFill>
                  <a:srgbClr val="0B57A4"/>
                </a:solidFill>
                <a:latin typeface="Calibri" panose="020F0502020204030204" pitchFamily="34" charset="0"/>
                <a:ea typeface="+mj-ea"/>
                <a:cs typeface="Calibri" panose="020F0502020204030204" pitchFamily="34" charset="0"/>
              </a:rPr>
              <a:t>Members enjoy benefits including personal and professional development and the opportunity </a:t>
            </a:r>
          </a:p>
          <a:p>
            <a:r>
              <a:rPr lang="en-US" b="1" dirty="0">
                <a:solidFill>
                  <a:srgbClr val="0B57A4"/>
                </a:solidFill>
                <a:latin typeface="Calibri" panose="020F0502020204030204" pitchFamily="34" charset="0"/>
                <a:ea typeface="+mj-ea"/>
                <a:cs typeface="Calibri" panose="020F0502020204030204" pitchFamily="34" charset="0"/>
              </a:rPr>
              <a:t>to connect with like-minded women across our region.  </a:t>
            </a:r>
          </a:p>
        </p:txBody>
      </p:sp>
      <p:sp>
        <p:nvSpPr>
          <p:cNvPr id="15" name="TextBox 14">
            <a:extLst>
              <a:ext uri="{FF2B5EF4-FFF2-40B4-BE49-F238E27FC236}">
                <a16:creationId xmlns:a16="http://schemas.microsoft.com/office/drawing/2014/main" id="{891510D1-41A9-08CD-1A18-F0EE7F90868D}"/>
              </a:ext>
            </a:extLst>
          </p:cNvPr>
          <p:cNvSpPr txBox="1"/>
          <p:nvPr/>
        </p:nvSpPr>
        <p:spPr>
          <a:xfrm>
            <a:off x="2743200" y="4972194"/>
            <a:ext cx="9321334" cy="1477328"/>
          </a:xfrm>
          <a:prstGeom prst="rect">
            <a:avLst/>
          </a:prstGeom>
          <a:noFill/>
        </p:spPr>
        <p:txBody>
          <a:bodyPr wrap="none" rtlCol="0">
            <a:spAutoFit/>
          </a:bodyPr>
          <a:lstStyle/>
          <a:p>
            <a:r>
              <a:rPr lang="en-US" b="1" dirty="0">
                <a:solidFill>
                  <a:srgbClr val="0B57A4"/>
                </a:solidFill>
                <a:latin typeface="Calibri" panose="020F0502020204030204" pitchFamily="34" charset="0"/>
                <a:ea typeface="+mj-ea"/>
                <a:cs typeface="Calibri" panose="020F0502020204030204" pitchFamily="34" charset="0"/>
              </a:rPr>
              <a:t>Bridges Society brings together young professionals who are dedicated to helping build the type</a:t>
            </a:r>
          </a:p>
          <a:p>
            <a:r>
              <a:rPr lang="en-US" b="1" dirty="0">
                <a:solidFill>
                  <a:srgbClr val="0B57A4"/>
                </a:solidFill>
                <a:latin typeface="Calibri" panose="020F0502020204030204" pitchFamily="34" charset="0"/>
                <a:ea typeface="+mj-ea"/>
                <a:cs typeface="Calibri" panose="020F0502020204030204" pitchFamily="34" charset="0"/>
              </a:rPr>
              <a:t>of community where they want to live.  This dynamic and diverse group, recommended for</a:t>
            </a:r>
          </a:p>
          <a:p>
            <a:r>
              <a:rPr lang="en-US" b="1" dirty="0">
                <a:solidFill>
                  <a:srgbClr val="0B57A4"/>
                </a:solidFill>
                <a:latin typeface="Calibri" panose="020F0502020204030204" pitchFamily="34" charset="0"/>
                <a:ea typeface="+mj-ea"/>
                <a:cs typeface="Calibri" panose="020F0502020204030204" pitchFamily="34" charset="0"/>
              </a:rPr>
              <a:t>People 45 and younger, participate in exclusive volunteer activities, develop</a:t>
            </a:r>
          </a:p>
          <a:p>
            <a:r>
              <a:rPr lang="en-US" b="1" dirty="0">
                <a:solidFill>
                  <a:srgbClr val="0B57A4"/>
                </a:solidFill>
                <a:latin typeface="Calibri" panose="020F0502020204030204" pitchFamily="34" charset="0"/>
                <a:ea typeface="+mj-ea"/>
                <a:cs typeface="Calibri" panose="020F0502020204030204" pitchFamily="34" charset="0"/>
              </a:rPr>
              <a:t>Leadership skills and network with other like-minded professionals and</a:t>
            </a:r>
          </a:p>
          <a:p>
            <a:r>
              <a:rPr lang="en-US" b="1" dirty="0">
                <a:solidFill>
                  <a:srgbClr val="0B57A4"/>
                </a:solidFill>
                <a:latin typeface="Calibri" panose="020F0502020204030204" pitchFamily="34" charset="0"/>
                <a:ea typeface="+mj-ea"/>
                <a:cs typeface="Calibri" panose="020F0502020204030204" pitchFamily="34" charset="0"/>
              </a:rPr>
              <a:t>C-suite business leaders.</a:t>
            </a:r>
          </a:p>
        </p:txBody>
      </p:sp>
      <p:pic>
        <p:nvPicPr>
          <p:cNvPr id="7" name="Picture 6" descr="Logo&#10;&#10;Description automatically generated">
            <a:extLst>
              <a:ext uri="{FF2B5EF4-FFF2-40B4-BE49-F238E27FC236}">
                <a16:creationId xmlns:a16="http://schemas.microsoft.com/office/drawing/2014/main" id="{C1B60EB9-9972-4012-09D7-94AA55DB8173}"/>
              </a:ext>
            </a:extLst>
          </p:cNvPr>
          <p:cNvPicPr>
            <a:picLocks noChangeAspect="1"/>
          </p:cNvPicPr>
          <p:nvPr/>
        </p:nvPicPr>
        <p:blipFill>
          <a:blip r:embed="rId5"/>
          <a:stretch>
            <a:fillRect/>
          </a:stretch>
        </p:blipFill>
        <p:spPr>
          <a:xfrm>
            <a:off x="766143" y="2888446"/>
            <a:ext cx="1636776" cy="1636776"/>
          </a:xfrm>
          <a:prstGeom prst="rect">
            <a:avLst/>
          </a:prstGeom>
        </p:spPr>
      </p:pic>
      <p:pic>
        <p:nvPicPr>
          <p:cNvPr id="10" name="Picture 9" descr="Logo&#10;&#10;Description automatically generated">
            <a:extLst>
              <a:ext uri="{FF2B5EF4-FFF2-40B4-BE49-F238E27FC236}">
                <a16:creationId xmlns:a16="http://schemas.microsoft.com/office/drawing/2014/main" id="{C217FF16-B078-D93A-8EC2-2B8CA5EEFA0A}"/>
              </a:ext>
            </a:extLst>
          </p:cNvPr>
          <p:cNvPicPr>
            <a:picLocks noChangeAspect="1"/>
          </p:cNvPicPr>
          <p:nvPr/>
        </p:nvPicPr>
        <p:blipFill>
          <a:blip r:embed="rId6"/>
          <a:stretch>
            <a:fillRect/>
          </a:stretch>
        </p:blipFill>
        <p:spPr>
          <a:xfrm>
            <a:off x="766143" y="4892470"/>
            <a:ext cx="1636776" cy="1636776"/>
          </a:xfrm>
          <a:prstGeom prst="rect">
            <a:avLst/>
          </a:prstGeom>
        </p:spPr>
      </p:pic>
    </p:spTree>
    <p:extLst>
      <p:ext uri="{BB962C8B-B14F-4D97-AF65-F5344CB8AC3E}">
        <p14:creationId xmlns:p14="http://schemas.microsoft.com/office/powerpoint/2010/main" val="211322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38EC14-9C73-EA46-AC35-680FFEBFA4BE}"/>
              </a:ext>
            </a:extLst>
          </p:cNvPr>
          <p:cNvPicPr>
            <a:picLocks noChangeAspect="1"/>
          </p:cNvPicPr>
          <p:nvPr/>
        </p:nvPicPr>
        <p:blipFill>
          <a:blip r:embed="rId2"/>
          <a:srcRect/>
          <a:stretch/>
        </p:blipFill>
        <p:spPr>
          <a:xfrm>
            <a:off x="-1" y="-1411"/>
            <a:ext cx="12192000" cy="6858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85E1A8A7-3472-0340-B338-D64CBABFF668}"/>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7" y="2280961"/>
            <a:ext cx="11073975"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2800" b="1" dirty="0">
                <a:solidFill>
                  <a:srgbClr val="0B57A4"/>
                </a:solidFill>
                <a:latin typeface="+mj-lt"/>
                <a:ea typeface="+mn-ea"/>
                <a:cs typeface="+mj-cs"/>
              </a:rPr>
              <a:t>Total Pledged Contribution</a:t>
            </a:r>
          </a:p>
          <a:p>
            <a:pPr algn="ctr"/>
            <a:r>
              <a:rPr lang="en-US" sz="3600" b="1" dirty="0">
                <a:solidFill>
                  <a:srgbClr val="0B57A4"/>
                </a:solidFill>
                <a:latin typeface="+mn-lt"/>
                <a:ea typeface="+mn-ea"/>
                <a:cs typeface="+mj-cs"/>
              </a:rPr>
              <a:t>XX%</a:t>
            </a:r>
          </a:p>
          <a:p>
            <a:pPr algn="ctr"/>
            <a:r>
              <a:rPr lang="en-US" sz="1800" dirty="0">
                <a:solidFill>
                  <a:srgbClr val="0B57A4"/>
                </a:solidFill>
                <a:latin typeface="+mj-lt"/>
                <a:ea typeface="+mn-ea"/>
                <a:cs typeface="+mj-cs"/>
              </a:rPr>
              <a:t>(10% above last year)</a:t>
            </a:r>
          </a:p>
          <a:p>
            <a:pPr algn="ctr"/>
            <a:r>
              <a:rPr lang="en-US" sz="2800" b="1" dirty="0">
                <a:solidFill>
                  <a:srgbClr val="0B57A4"/>
                </a:solidFill>
                <a:latin typeface="+mj-lt"/>
                <a:ea typeface="+mn-ea"/>
                <a:cs typeface="+mj-cs"/>
              </a:rPr>
              <a:t> </a:t>
            </a:r>
          </a:p>
          <a:p>
            <a:pPr algn="ctr"/>
            <a:r>
              <a:rPr lang="en-US" sz="2800" b="1" dirty="0">
                <a:solidFill>
                  <a:srgbClr val="0B57A4"/>
                </a:solidFill>
                <a:latin typeface="+mj-lt"/>
                <a:ea typeface="+mn-ea"/>
                <a:cs typeface="+mj-cs"/>
              </a:rPr>
              <a:t>Employee participation</a:t>
            </a:r>
          </a:p>
          <a:p>
            <a:pPr algn="ctr"/>
            <a:r>
              <a:rPr lang="en-US" sz="3600" b="1" dirty="0">
                <a:solidFill>
                  <a:srgbClr val="0B57A4"/>
                </a:solidFill>
                <a:latin typeface="+mn-lt"/>
                <a:ea typeface="+mn-ea"/>
                <a:cs typeface="+mj-cs"/>
              </a:rPr>
              <a:t>100%</a:t>
            </a:r>
          </a:p>
        </p:txBody>
      </p:sp>
      <p:pic>
        <p:nvPicPr>
          <p:cNvPr id="10" name="Picture 9" descr="A picture containing drawing&#10;&#10;Description automatically generated">
            <a:extLst>
              <a:ext uri="{FF2B5EF4-FFF2-40B4-BE49-F238E27FC236}">
                <a16:creationId xmlns:a16="http://schemas.microsoft.com/office/drawing/2014/main" id="{3A8154B4-A690-8247-AD02-45293FBD51AA}"/>
              </a:ext>
            </a:extLst>
          </p:cNvPr>
          <p:cNvPicPr>
            <a:picLocks noChangeAspect="1"/>
          </p:cNvPicPr>
          <p:nvPr/>
        </p:nvPicPr>
        <p:blipFill rotWithShape="1">
          <a:blip r:embed="rId4"/>
          <a:srcRect r="-43" b="1588"/>
          <a:stretch/>
        </p:blipFill>
        <p:spPr>
          <a:xfrm>
            <a:off x="0" y="1347945"/>
            <a:ext cx="12024361" cy="411480"/>
          </a:xfrm>
          <a:prstGeom prst="rect">
            <a:avLst/>
          </a:prstGeom>
        </p:spPr>
      </p:pic>
      <p:sp>
        <p:nvSpPr>
          <p:cNvPr id="11" name="Rectangle 10">
            <a:extLst>
              <a:ext uri="{FF2B5EF4-FFF2-40B4-BE49-F238E27FC236}">
                <a16:creationId xmlns:a16="http://schemas.microsoft.com/office/drawing/2014/main" id="{8EC4E257-8100-F740-A3CE-14132B50661C}"/>
              </a:ext>
            </a:extLst>
          </p:cNvPr>
          <p:cNvSpPr/>
          <p:nvPr/>
        </p:nvSpPr>
        <p:spPr>
          <a:xfrm>
            <a:off x="266700" y="489857"/>
            <a:ext cx="11719560" cy="898072"/>
          </a:xfrm>
          <a:prstGeom prst="rect">
            <a:avLst/>
          </a:prstGeom>
          <a:solidFill>
            <a:srgbClr val="F9B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C786AC-BB8F-B349-B7B9-9821E93EF597}"/>
              </a:ext>
            </a:extLst>
          </p:cNvPr>
          <p:cNvSpPr txBox="1"/>
          <p:nvPr/>
        </p:nvSpPr>
        <p:spPr>
          <a:xfrm>
            <a:off x="245328" y="660346"/>
            <a:ext cx="11496906" cy="523220"/>
          </a:xfrm>
          <a:prstGeom prst="rect">
            <a:avLst/>
          </a:prstGeom>
          <a:noFill/>
        </p:spPr>
        <p:txBody>
          <a:bodyPr wrap="square" rtlCol="0">
            <a:spAutoFit/>
          </a:bodyPr>
          <a:lstStyle/>
          <a:p>
            <a:pPr algn="ctr"/>
            <a:r>
              <a:rPr lang="en-US" sz="2800" b="1" dirty="0">
                <a:solidFill>
                  <a:schemeClr val="bg1"/>
                </a:solidFill>
                <a:ea typeface="+mj-ea"/>
                <a:cs typeface="+mj-cs"/>
              </a:rPr>
              <a:t>2022-23 </a:t>
            </a:r>
            <a:r>
              <a:rPr lang="en-US" sz="2800" b="1" dirty="0">
                <a:solidFill>
                  <a:srgbClr val="0B57A4"/>
                </a:solidFill>
                <a:ea typeface="+mj-ea"/>
                <a:cs typeface="+mj-cs"/>
              </a:rPr>
              <a:t>CAMPAIGN GOALS!</a:t>
            </a:r>
            <a:endParaRPr lang="en-US" sz="2800" b="1" dirty="0">
              <a:solidFill>
                <a:schemeClr val="bg1"/>
              </a:solidFill>
              <a:ea typeface="+mj-ea"/>
              <a:cs typeface="+mj-cs"/>
            </a:endParaRPr>
          </a:p>
        </p:txBody>
      </p:sp>
    </p:spTree>
    <p:extLst>
      <p:ext uri="{BB962C8B-B14F-4D97-AF65-F5344CB8AC3E}">
        <p14:creationId xmlns:p14="http://schemas.microsoft.com/office/powerpoint/2010/main" val="412016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E14E6E-7771-DB41-9D8A-D26FFC540957}"/>
              </a:ext>
            </a:extLst>
          </p:cNvPr>
          <p:cNvPicPr>
            <a:picLocks noChangeAspect="1"/>
          </p:cNvPicPr>
          <p:nvPr/>
        </p:nvPicPr>
        <p:blipFill>
          <a:blip r:embed="rId2"/>
          <a:srcRect/>
          <a:stretch/>
        </p:blipFill>
        <p:spPr>
          <a:xfrm>
            <a:off x="-1" y="-1411"/>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87CF6EDE-441D-D647-8A6D-432798697D16}"/>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1280728"/>
            <a:ext cx="11312779"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300" b="1" dirty="0">
                <a:solidFill>
                  <a:srgbClr val="0B57A4"/>
                </a:solidFill>
                <a:latin typeface="+mn-lt"/>
                <a:cs typeface="+mj-cs"/>
              </a:rPr>
              <a:t>Campaign Events:</a:t>
            </a:r>
          </a:p>
          <a:p>
            <a:endParaRPr lang="en-US" sz="2200" dirty="0">
              <a:solidFill>
                <a:srgbClr val="0B57A4"/>
              </a:solidFill>
              <a:latin typeface="+mj-lt"/>
              <a:cs typeface="+mj-cs"/>
            </a:endParaRPr>
          </a:p>
          <a:p>
            <a:r>
              <a:rPr lang="en-US" sz="2800" b="1" dirty="0">
                <a:solidFill>
                  <a:srgbClr val="0B57A4"/>
                </a:solidFill>
                <a:latin typeface="+mj-lt"/>
                <a:ea typeface="+mn-ea"/>
                <a:cs typeface="+mj-cs"/>
              </a:rPr>
              <a:t>1. Lorem Ipsum 	</a:t>
            </a:r>
            <a:r>
              <a:rPr lang="en-US" sz="2200" dirty="0">
                <a:solidFill>
                  <a:srgbClr val="0B57A4"/>
                </a:solidFill>
                <a:latin typeface="+mj-lt"/>
                <a:ea typeface="+mn-ea"/>
                <a:cs typeface="+mj-cs"/>
              </a:rPr>
              <a:t>At </a:t>
            </a:r>
            <a:r>
              <a:rPr lang="en-US" sz="2200" dirty="0" err="1">
                <a:solidFill>
                  <a:srgbClr val="0B57A4"/>
                </a:solidFill>
                <a:latin typeface="+mj-lt"/>
                <a:ea typeface="+mn-ea"/>
                <a:cs typeface="+mj-cs"/>
              </a:rPr>
              <a:t>vero</a:t>
            </a:r>
            <a:r>
              <a:rPr lang="en-US" sz="2200" dirty="0">
                <a:solidFill>
                  <a:srgbClr val="0B57A4"/>
                </a:solidFill>
                <a:latin typeface="+mj-lt"/>
                <a:ea typeface="+mn-ea"/>
                <a:cs typeface="+mj-cs"/>
              </a:rPr>
              <a:t> </a:t>
            </a:r>
            <a:r>
              <a:rPr lang="en-US" sz="2200" dirty="0" err="1">
                <a:solidFill>
                  <a:srgbClr val="0B57A4"/>
                </a:solidFill>
                <a:latin typeface="+mj-lt"/>
                <a:ea typeface="+mn-ea"/>
                <a:cs typeface="+mj-cs"/>
              </a:rPr>
              <a:t>eos</a:t>
            </a:r>
            <a:r>
              <a:rPr lang="en-US" sz="2200" dirty="0">
                <a:solidFill>
                  <a:srgbClr val="0B57A4"/>
                </a:solidFill>
                <a:latin typeface="+mj-lt"/>
                <a:ea typeface="+mn-ea"/>
                <a:cs typeface="+mj-cs"/>
              </a:rPr>
              <a:t> et </a:t>
            </a:r>
            <a:r>
              <a:rPr lang="en-US" sz="2200" dirty="0" err="1">
                <a:solidFill>
                  <a:srgbClr val="0B57A4"/>
                </a:solidFill>
                <a:latin typeface="+mj-lt"/>
                <a:ea typeface="+mn-ea"/>
                <a:cs typeface="+mj-cs"/>
              </a:rPr>
              <a:t>accusamus</a:t>
            </a:r>
            <a:r>
              <a:rPr lang="en-US" sz="2200" dirty="0">
                <a:solidFill>
                  <a:srgbClr val="0B57A4"/>
                </a:solidFill>
                <a:latin typeface="+mj-lt"/>
                <a:ea typeface="+mn-ea"/>
                <a:cs typeface="+mj-cs"/>
              </a:rPr>
              <a:t> et </a:t>
            </a:r>
            <a:r>
              <a:rPr lang="en-US" sz="2200" dirty="0" err="1">
                <a:solidFill>
                  <a:srgbClr val="0B57A4"/>
                </a:solidFill>
                <a:latin typeface="+mj-lt"/>
                <a:ea typeface="+mn-ea"/>
                <a:cs typeface="+mj-cs"/>
              </a:rPr>
              <a:t>iusto</a:t>
            </a:r>
            <a:endParaRPr lang="en-US" sz="2200" dirty="0">
              <a:solidFill>
                <a:srgbClr val="0B57A4"/>
              </a:solidFill>
              <a:latin typeface="+mj-lt"/>
              <a:ea typeface="+mn-ea"/>
              <a:cs typeface="+mj-cs"/>
            </a:endParaRPr>
          </a:p>
          <a:p>
            <a:r>
              <a:rPr lang="en-US" sz="2800" b="1" dirty="0">
                <a:solidFill>
                  <a:srgbClr val="0B57A4"/>
                </a:solidFill>
                <a:latin typeface="+mj-lt"/>
                <a:ea typeface="+mn-ea"/>
                <a:cs typeface="+mj-cs"/>
              </a:rPr>
              <a:t>2. Dolor sit </a:t>
            </a:r>
            <a:r>
              <a:rPr lang="en-US" sz="2800" b="1" dirty="0" err="1">
                <a:solidFill>
                  <a:srgbClr val="0B57A4"/>
                </a:solidFill>
                <a:latin typeface="+mj-lt"/>
                <a:ea typeface="+mn-ea"/>
                <a:cs typeface="+mj-cs"/>
              </a:rPr>
              <a:t>amet</a:t>
            </a:r>
            <a:r>
              <a:rPr lang="en-US" sz="2800" b="1" dirty="0">
                <a:solidFill>
                  <a:srgbClr val="0B57A4"/>
                </a:solidFill>
              </a:rPr>
              <a:t>	</a:t>
            </a:r>
            <a:r>
              <a:rPr lang="en-US" sz="2200" dirty="0">
                <a:solidFill>
                  <a:srgbClr val="0B57A4"/>
                </a:solidFill>
                <a:latin typeface="+mj-lt"/>
                <a:ea typeface="+mn-ea"/>
                <a:cs typeface="+mj-cs"/>
              </a:rPr>
              <a:t>Exercitation </a:t>
            </a:r>
            <a:r>
              <a:rPr lang="en-US" sz="2200" dirty="0" err="1">
                <a:solidFill>
                  <a:srgbClr val="0B57A4"/>
                </a:solidFill>
                <a:latin typeface="+mj-lt"/>
                <a:ea typeface="+mn-ea"/>
                <a:cs typeface="+mj-cs"/>
              </a:rPr>
              <a:t>ullamco</a:t>
            </a:r>
            <a:r>
              <a:rPr lang="en-US" sz="2200" dirty="0">
                <a:solidFill>
                  <a:srgbClr val="0B57A4"/>
                </a:solidFill>
                <a:latin typeface="+mj-lt"/>
                <a:ea typeface="+mn-ea"/>
                <a:cs typeface="+mj-cs"/>
              </a:rPr>
              <a:t> </a:t>
            </a:r>
            <a:r>
              <a:rPr lang="en-US" sz="2200" dirty="0" err="1">
                <a:solidFill>
                  <a:srgbClr val="0B57A4"/>
                </a:solidFill>
                <a:latin typeface="+mj-lt"/>
                <a:ea typeface="+mn-ea"/>
                <a:cs typeface="+mj-cs"/>
              </a:rPr>
              <a:t>laboris</a:t>
            </a:r>
            <a:r>
              <a:rPr lang="en-US" sz="2200" dirty="0">
                <a:solidFill>
                  <a:srgbClr val="0B57A4"/>
                </a:solidFill>
                <a:latin typeface="+mj-lt"/>
                <a:ea typeface="+mn-ea"/>
                <a:cs typeface="+mj-cs"/>
              </a:rPr>
              <a:t> nisi </a:t>
            </a:r>
            <a:r>
              <a:rPr lang="en-US" sz="2200" dirty="0" err="1">
                <a:solidFill>
                  <a:srgbClr val="0B57A4"/>
                </a:solidFill>
                <a:latin typeface="+mj-lt"/>
                <a:ea typeface="+mn-ea"/>
                <a:cs typeface="+mj-cs"/>
              </a:rPr>
              <a:t>ut</a:t>
            </a:r>
            <a:r>
              <a:rPr lang="en-US" sz="2200" dirty="0">
                <a:solidFill>
                  <a:srgbClr val="0B57A4"/>
                </a:solidFill>
                <a:latin typeface="+mj-lt"/>
                <a:ea typeface="+mn-ea"/>
                <a:cs typeface="+mj-cs"/>
              </a:rPr>
              <a:t> </a:t>
            </a:r>
            <a:r>
              <a:rPr lang="en-US" sz="2200" dirty="0" err="1">
                <a:solidFill>
                  <a:srgbClr val="0B57A4"/>
                </a:solidFill>
                <a:latin typeface="+mj-lt"/>
                <a:ea typeface="+mn-ea"/>
                <a:cs typeface="+mj-cs"/>
              </a:rPr>
              <a:t>aliquip</a:t>
            </a:r>
            <a:endParaRPr lang="en-US" sz="2200" dirty="0">
              <a:solidFill>
                <a:srgbClr val="0B57A4"/>
              </a:solidFill>
              <a:latin typeface="+mj-lt"/>
              <a:ea typeface="+mn-ea"/>
              <a:cs typeface="+mj-cs"/>
            </a:endParaRPr>
          </a:p>
          <a:p>
            <a:r>
              <a:rPr lang="en-US" sz="2800" b="1" dirty="0">
                <a:solidFill>
                  <a:srgbClr val="0B57A4"/>
                </a:solidFill>
                <a:latin typeface="+mj-lt"/>
                <a:ea typeface="+mn-ea"/>
                <a:cs typeface="+mj-cs"/>
              </a:rPr>
              <a:t>3. sed do </a:t>
            </a:r>
            <a:r>
              <a:rPr lang="en-US" sz="2800" b="1" dirty="0" err="1">
                <a:solidFill>
                  <a:srgbClr val="0B57A4"/>
                </a:solidFill>
                <a:latin typeface="+mj-lt"/>
                <a:ea typeface="+mn-ea"/>
                <a:cs typeface="+mj-cs"/>
              </a:rPr>
              <a:t>eiusmod</a:t>
            </a:r>
            <a:r>
              <a:rPr lang="en-US" sz="2800" b="1" dirty="0">
                <a:solidFill>
                  <a:srgbClr val="0B57A4"/>
                </a:solidFill>
                <a:latin typeface="+mj-lt"/>
                <a:ea typeface="+mn-ea"/>
                <a:cs typeface="+mj-cs"/>
              </a:rPr>
              <a:t> </a:t>
            </a:r>
            <a:r>
              <a:rPr lang="en-US" sz="2800" b="1" dirty="0">
                <a:solidFill>
                  <a:srgbClr val="0B57A4"/>
                </a:solidFill>
              </a:rPr>
              <a:t>	</a:t>
            </a:r>
            <a:r>
              <a:rPr lang="en-US" sz="2200" b="1" dirty="0" err="1">
                <a:solidFill>
                  <a:srgbClr val="0B57A4"/>
                </a:solidFill>
                <a:latin typeface="+mj-lt"/>
                <a:ea typeface="+mn-ea"/>
                <a:cs typeface="+mj-cs"/>
              </a:rPr>
              <a:t>O</a:t>
            </a:r>
            <a:r>
              <a:rPr lang="en-US" sz="2200" dirty="0" err="1">
                <a:solidFill>
                  <a:srgbClr val="0B57A4"/>
                </a:solidFill>
                <a:latin typeface="+mj-lt"/>
                <a:ea typeface="+mn-ea"/>
                <a:cs typeface="+mj-cs"/>
              </a:rPr>
              <a:t>ccaecat</a:t>
            </a:r>
            <a:r>
              <a:rPr lang="en-US" sz="2200" dirty="0">
                <a:solidFill>
                  <a:srgbClr val="0B57A4"/>
                </a:solidFill>
                <a:latin typeface="+mj-lt"/>
                <a:ea typeface="+mn-ea"/>
                <a:cs typeface="+mj-cs"/>
              </a:rPr>
              <a:t> </a:t>
            </a:r>
            <a:r>
              <a:rPr lang="en-US" sz="2200" dirty="0" err="1">
                <a:solidFill>
                  <a:srgbClr val="0B57A4"/>
                </a:solidFill>
                <a:latin typeface="+mj-lt"/>
                <a:ea typeface="+mn-ea"/>
                <a:cs typeface="+mj-cs"/>
              </a:rPr>
              <a:t>cupidatat</a:t>
            </a:r>
            <a:r>
              <a:rPr lang="en-US" sz="2200" dirty="0">
                <a:solidFill>
                  <a:srgbClr val="0B57A4"/>
                </a:solidFill>
                <a:latin typeface="+mj-lt"/>
                <a:ea typeface="+mn-ea"/>
                <a:cs typeface="+mj-cs"/>
              </a:rPr>
              <a:t> non </a:t>
            </a:r>
            <a:r>
              <a:rPr lang="en-US" sz="2200" dirty="0" err="1">
                <a:solidFill>
                  <a:srgbClr val="0B57A4"/>
                </a:solidFill>
                <a:latin typeface="+mj-lt"/>
                <a:ea typeface="+mn-ea"/>
                <a:cs typeface="+mj-cs"/>
              </a:rPr>
              <a:t>proident</a:t>
            </a:r>
            <a:r>
              <a:rPr lang="en-US" sz="2200" dirty="0">
                <a:solidFill>
                  <a:srgbClr val="0B57A4"/>
                </a:solidFill>
                <a:latin typeface="+mj-lt"/>
                <a:ea typeface="+mn-ea"/>
                <a:cs typeface="+mj-cs"/>
              </a:rPr>
              <a:t> </a:t>
            </a:r>
          </a:p>
        </p:txBody>
      </p:sp>
    </p:spTree>
    <p:extLst>
      <p:ext uri="{BB962C8B-B14F-4D97-AF65-F5344CB8AC3E}">
        <p14:creationId xmlns:p14="http://schemas.microsoft.com/office/powerpoint/2010/main" val="35052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F64AB0-884C-C845-B71B-4A36EE6C8F47}"/>
              </a:ext>
            </a:extLst>
          </p:cNvPr>
          <p:cNvPicPr>
            <a:picLocks noChangeAspect="1"/>
          </p:cNvPicPr>
          <p:nvPr/>
        </p:nvPicPr>
        <p:blipFill>
          <a:blip r:embed="rId2"/>
          <a:srcRect/>
          <a:stretch/>
        </p:blipFill>
        <p:spPr>
          <a:xfrm>
            <a:off x="-1" y="-1411"/>
            <a:ext cx="12192000" cy="6858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21BED361-B739-1E40-BA45-BDC252F05CB1}"/>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930208"/>
            <a:ext cx="11312779" cy="548072"/>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3300" b="1" dirty="0">
                <a:solidFill>
                  <a:srgbClr val="0B57A4"/>
                </a:solidFill>
                <a:latin typeface="+mn-lt"/>
                <a:cs typeface="+mj-cs"/>
              </a:rPr>
              <a:t>HOW TO GIVE</a:t>
            </a:r>
            <a:endParaRPr lang="en-US" sz="2200" dirty="0">
              <a:solidFill>
                <a:srgbClr val="0B57A4"/>
              </a:solidFill>
              <a:latin typeface="+mj-lt"/>
              <a:ea typeface="+mn-ea"/>
              <a:cs typeface="+mj-cs"/>
            </a:endParaRPr>
          </a:p>
        </p:txBody>
      </p:sp>
      <p:sp>
        <p:nvSpPr>
          <p:cNvPr id="2" name="TextBox 1">
            <a:extLst>
              <a:ext uri="{FF2B5EF4-FFF2-40B4-BE49-F238E27FC236}">
                <a16:creationId xmlns:a16="http://schemas.microsoft.com/office/drawing/2014/main" id="{615A5FC9-5AEF-844F-9B1C-7B0C15BE87B3}"/>
              </a:ext>
            </a:extLst>
          </p:cNvPr>
          <p:cNvSpPr txBox="1"/>
          <p:nvPr/>
        </p:nvSpPr>
        <p:spPr>
          <a:xfrm>
            <a:off x="502920" y="2255520"/>
            <a:ext cx="2987040" cy="1046440"/>
          </a:xfrm>
          <a:prstGeom prst="rect">
            <a:avLst/>
          </a:prstGeom>
          <a:noFill/>
        </p:spPr>
        <p:txBody>
          <a:bodyPr wrap="square" rtlCol="0">
            <a:spAutoFit/>
          </a:bodyPr>
          <a:lstStyle/>
          <a:p>
            <a:pPr algn="ctr"/>
            <a:r>
              <a:rPr lang="en-US" sz="2200" b="1" dirty="0">
                <a:solidFill>
                  <a:srgbClr val="0B57A4"/>
                </a:solidFill>
              </a:rPr>
              <a:t>Payroll deduction</a:t>
            </a:r>
          </a:p>
          <a:p>
            <a:pPr algn="ctr"/>
            <a:r>
              <a:rPr lang="en-US" sz="2200" dirty="0">
                <a:solidFill>
                  <a:srgbClr val="0B57A4"/>
                </a:solidFill>
              </a:rPr>
              <a:t>Customized URL</a:t>
            </a:r>
          </a:p>
          <a:p>
            <a:endParaRPr lang="en-US" dirty="0"/>
          </a:p>
        </p:txBody>
      </p:sp>
      <p:sp>
        <p:nvSpPr>
          <p:cNvPr id="4" name="TextBox 3">
            <a:extLst>
              <a:ext uri="{FF2B5EF4-FFF2-40B4-BE49-F238E27FC236}">
                <a16:creationId xmlns:a16="http://schemas.microsoft.com/office/drawing/2014/main" id="{F9159ECB-EBA6-1A42-B0AC-9B7E971A7D8F}"/>
              </a:ext>
            </a:extLst>
          </p:cNvPr>
          <p:cNvSpPr txBox="1"/>
          <p:nvPr/>
        </p:nvSpPr>
        <p:spPr>
          <a:xfrm>
            <a:off x="4328160" y="2255520"/>
            <a:ext cx="2987040" cy="769441"/>
          </a:xfrm>
          <a:prstGeom prst="rect">
            <a:avLst/>
          </a:prstGeom>
          <a:noFill/>
        </p:spPr>
        <p:txBody>
          <a:bodyPr wrap="square" rtlCol="0">
            <a:spAutoFit/>
          </a:bodyPr>
          <a:lstStyle/>
          <a:p>
            <a:pPr algn="ctr"/>
            <a:r>
              <a:rPr lang="en-US" sz="2200" b="1" dirty="0">
                <a:solidFill>
                  <a:srgbClr val="0B57A4"/>
                </a:solidFill>
              </a:rPr>
              <a:t>Text to give</a:t>
            </a:r>
          </a:p>
          <a:p>
            <a:pPr algn="ctr"/>
            <a:r>
              <a:rPr lang="en-US" sz="2200" dirty="0">
                <a:solidFill>
                  <a:srgbClr val="0B57A4"/>
                </a:solidFill>
              </a:rPr>
              <a:t>Text XXXXXX to 1234</a:t>
            </a:r>
          </a:p>
        </p:txBody>
      </p:sp>
      <p:sp>
        <p:nvSpPr>
          <p:cNvPr id="5" name="TextBox 4">
            <a:extLst>
              <a:ext uri="{FF2B5EF4-FFF2-40B4-BE49-F238E27FC236}">
                <a16:creationId xmlns:a16="http://schemas.microsoft.com/office/drawing/2014/main" id="{044C1D8B-F9C2-FD45-8EFE-E92F34587007}"/>
              </a:ext>
            </a:extLst>
          </p:cNvPr>
          <p:cNvSpPr txBox="1"/>
          <p:nvPr/>
        </p:nvSpPr>
        <p:spPr>
          <a:xfrm>
            <a:off x="8046720" y="2255520"/>
            <a:ext cx="2987040" cy="1107996"/>
          </a:xfrm>
          <a:prstGeom prst="rect">
            <a:avLst/>
          </a:prstGeom>
          <a:noFill/>
        </p:spPr>
        <p:txBody>
          <a:bodyPr wrap="square" rtlCol="0">
            <a:spAutoFit/>
          </a:bodyPr>
          <a:lstStyle/>
          <a:p>
            <a:pPr algn="ctr"/>
            <a:r>
              <a:rPr lang="en-US" sz="2200" b="1" dirty="0">
                <a:solidFill>
                  <a:srgbClr val="0B57A4"/>
                </a:solidFill>
              </a:rPr>
              <a:t>Paper pledge forms</a:t>
            </a:r>
          </a:p>
          <a:p>
            <a:pPr algn="ctr"/>
            <a:r>
              <a:rPr lang="en-US" sz="2200" dirty="0">
                <a:solidFill>
                  <a:srgbClr val="0B57A4"/>
                </a:solidFill>
              </a:rPr>
              <a:t>Available from </a:t>
            </a:r>
            <a:br>
              <a:rPr lang="en-US" sz="2200" dirty="0">
                <a:solidFill>
                  <a:srgbClr val="0B57A4"/>
                </a:solidFill>
              </a:rPr>
            </a:br>
            <a:r>
              <a:rPr lang="en-US" sz="2200" dirty="0">
                <a:solidFill>
                  <a:srgbClr val="0B57A4"/>
                </a:solidFill>
              </a:rPr>
              <a:t>XXX XXXXX</a:t>
            </a:r>
          </a:p>
        </p:txBody>
      </p:sp>
      <p:sp>
        <p:nvSpPr>
          <p:cNvPr id="6" name="Title 1">
            <a:extLst>
              <a:ext uri="{FF2B5EF4-FFF2-40B4-BE49-F238E27FC236}">
                <a16:creationId xmlns:a16="http://schemas.microsoft.com/office/drawing/2014/main" id="{44453092-6A26-3240-9ECD-32189646BE30}"/>
              </a:ext>
            </a:extLst>
          </p:cNvPr>
          <p:cNvSpPr txBox="1">
            <a:spLocks/>
          </p:cNvSpPr>
          <p:nvPr/>
        </p:nvSpPr>
        <p:spPr>
          <a:xfrm>
            <a:off x="438086" y="4060371"/>
            <a:ext cx="11312779" cy="548072"/>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3300" b="1" dirty="0">
                <a:solidFill>
                  <a:srgbClr val="0B57A4"/>
                </a:solidFill>
                <a:latin typeface="+mn-lt"/>
                <a:cs typeface="+mj-cs"/>
              </a:rPr>
              <a:t>Campaign deadline: xx/xx/xx</a:t>
            </a:r>
            <a:endParaRPr lang="en-US" sz="2200" dirty="0">
              <a:solidFill>
                <a:srgbClr val="0B57A4"/>
              </a:solidFill>
              <a:latin typeface="+mj-lt"/>
              <a:ea typeface="+mn-ea"/>
              <a:cs typeface="+mj-cs"/>
            </a:endParaRPr>
          </a:p>
        </p:txBody>
      </p:sp>
    </p:spTree>
    <p:extLst>
      <p:ext uri="{BB962C8B-B14F-4D97-AF65-F5344CB8AC3E}">
        <p14:creationId xmlns:p14="http://schemas.microsoft.com/office/powerpoint/2010/main" val="303858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235F1A-7483-D24B-B2CA-A407094B4B1D}"/>
              </a:ext>
            </a:extLst>
          </p:cNvPr>
          <p:cNvPicPr>
            <a:picLocks noChangeAspect="1"/>
          </p:cNvPicPr>
          <p:nvPr/>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14A3237-0069-3D4E-A2F6-78385798B5B2}"/>
              </a:ext>
            </a:extLst>
          </p:cNvPr>
          <p:cNvSpPr txBox="1">
            <a:spLocks/>
          </p:cNvSpPr>
          <p:nvPr/>
        </p:nvSpPr>
        <p:spPr>
          <a:xfrm>
            <a:off x="411480" y="683270"/>
            <a:ext cx="9207843" cy="23486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B57A4"/>
                </a:solidFill>
              </a:rPr>
              <a:t>There are many ways to give. </a:t>
            </a:r>
            <a:br>
              <a:rPr lang="en-US" sz="2800" dirty="0">
                <a:solidFill>
                  <a:srgbClr val="0B57A4"/>
                </a:solidFill>
              </a:rPr>
            </a:br>
            <a:r>
              <a:rPr lang="en-US" sz="3900" b="1" dirty="0">
                <a:solidFill>
                  <a:srgbClr val="0B57A4"/>
                </a:solidFill>
                <a:latin typeface="+mn-lt"/>
              </a:rPr>
              <a:t>There is ONLY ONE United Way.</a:t>
            </a:r>
          </a:p>
          <a:p>
            <a:endParaRPr lang="en-US" sz="2600" dirty="0">
              <a:solidFill>
                <a:srgbClr val="0B57A4"/>
              </a:solidFill>
            </a:endParaRPr>
          </a:p>
          <a:p>
            <a:r>
              <a:rPr lang="en-US" sz="2600" dirty="0">
                <a:solidFill>
                  <a:srgbClr val="0B57A4"/>
                </a:solidFill>
              </a:rPr>
              <a:t>Only United Way brings together our entire community to create real change in the lives of our most vulnerable neighbors.</a:t>
            </a:r>
          </a:p>
        </p:txBody>
      </p:sp>
      <p:pic>
        <p:nvPicPr>
          <p:cNvPr id="3" name="Picture 2" descr="A screenshot of a cell phone&#10;&#10;Description automatically generated">
            <a:extLst>
              <a:ext uri="{FF2B5EF4-FFF2-40B4-BE49-F238E27FC236}">
                <a16:creationId xmlns:a16="http://schemas.microsoft.com/office/drawing/2014/main" id="{EAB482D5-7B67-CD41-A6B5-BCEB2DA2C7A1}"/>
              </a:ext>
            </a:extLst>
          </p:cNvPr>
          <p:cNvPicPr>
            <a:picLocks noChangeAspect="1"/>
          </p:cNvPicPr>
          <p:nvPr/>
        </p:nvPicPr>
        <p:blipFill>
          <a:blip r:embed="rId3"/>
          <a:stretch>
            <a:fillRect/>
          </a:stretch>
        </p:blipFill>
        <p:spPr>
          <a:xfrm>
            <a:off x="10259785" y="5594879"/>
            <a:ext cx="1676400" cy="1263121"/>
          </a:xfrm>
          <a:prstGeom prst="rect">
            <a:avLst/>
          </a:prstGeom>
        </p:spPr>
      </p:pic>
      <p:pic>
        <p:nvPicPr>
          <p:cNvPr id="14" name="Picture 13" descr="Graphical user interface, application, Teams&#10;&#10;Description automatically generated">
            <a:extLst>
              <a:ext uri="{FF2B5EF4-FFF2-40B4-BE49-F238E27FC236}">
                <a16:creationId xmlns:a16="http://schemas.microsoft.com/office/drawing/2014/main" id="{56AAC2B8-CA72-0A44-8DCE-EBBB14C6FB5D}"/>
              </a:ext>
            </a:extLst>
          </p:cNvPr>
          <p:cNvPicPr>
            <a:picLocks noChangeAspect="1"/>
          </p:cNvPicPr>
          <p:nvPr/>
        </p:nvPicPr>
        <p:blipFill rotWithShape="1">
          <a:blip r:embed="rId4"/>
          <a:srcRect b="-17"/>
          <a:stretch/>
        </p:blipFill>
        <p:spPr>
          <a:xfrm>
            <a:off x="343164" y="2819400"/>
            <a:ext cx="10042613" cy="3860800"/>
          </a:xfrm>
          <a:prstGeom prst="rect">
            <a:avLst/>
          </a:prstGeom>
        </p:spPr>
      </p:pic>
    </p:spTree>
    <p:extLst>
      <p:ext uri="{BB962C8B-B14F-4D97-AF65-F5344CB8AC3E}">
        <p14:creationId xmlns:p14="http://schemas.microsoft.com/office/powerpoint/2010/main" val="1781077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97E6FD-B1F1-974B-8275-205E60587089}"/>
              </a:ext>
            </a:extLst>
          </p:cNvPr>
          <p:cNvPicPr>
            <a:picLocks noChangeAspect="1"/>
          </p:cNvPicPr>
          <p:nvPr/>
        </p:nvPicPr>
        <p:blipFill>
          <a:blip r:embed="rId2"/>
          <a:srcRect/>
          <a:stretch/>
        </p:blipFill>
        <p:spPr>
          <a:xfrm>
            <a:off x="-1" y="-1411"/>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784EBE94-FE3F-ED48-BF54-7E3044DC1946}"/>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930208"/>
            <a:ext cx="11312779" cy="548072"/>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3300" b="1" dirty="0">
                <a:solidFill>
                  <a:srgbClr val="0B57A4"/>
                </a:solidFill>
                <a:latin typeface="+mn-lt"/>
                <a:cs typeface="+mj-cs"/>
              </a:rPr>
              <a:t>Incentives</a:t>
            </a:r>
            <a:endParaRPr lang="en-US" sz="2200" dirty="0">
              <a:solidFill>
                <a:srgbClr val="0B57A4"/>
              </a:solidFill>
              <a:latin typeface="+mj-lt"/>
              <a:ea typeface="+mn-ea"/>
              <a:cs typeface="+mj-cs"/>
            </a:endParaRPr>
          </a:p>
        </p:txBody>
      </p:sp>
    </p:spTree>
    <p:extLst>
      <p:ext uri="{BB962C8B-B14F-4D97-AF65-F5344CB8AC3E}">
        <p14:creationId xmlns:p14="http://schemas.microsoft.com/office/powerpoint/2010/main" val="5601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ABE5C811-6D52-494D-A166-CEB897C77F2D}"/>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100361" y="3737792"/>
            <a:ext cx="12292361" cy="914403"/>
          </a:xfrm>
          <a:prstGeom prst="rect">
            <a:avLst/>
          </a:prstGeom>
        </p:spPr>
        <p:txBody>
          <a:bodyPr vert="horz" lIns="91440" tIns="0" rIns="0" bIns="0" rtlCol="0" anchor="ctr">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3900" b="1" dirty="0">
                <a:solidFill>
                  <a:schemeClr val="bg1"/>
                </a:solidFill>
                <a:latin typeface="+mn-lt"/>
                <a:cs typeface="+mj-cs"/>
              </a:rPr>
              <a:t>Thank you!</a:t>
            </a:r>
            <a:endParaRPr lang="en-US" sz="2400" dirty="0">
              <a:solidFill>
                <a:schemeClr val="bg1"/>
              </a:solidFill>
              <a:latin typeface="+mn-lt"/>
              <a:cs typeface="+mj-cs"/>
            </a:endParaRPr>
          </a:p>
        </p:txBody>
      </p:sp>
      <p:pic>
        <p:nvPicPr>
          <p:cNvPr id="5" name="Picture 4" descr="A screenshot of a cell phone&#10;&#10;Description automatically generated">
            <a:extLst>
              <a:ext uri="{FF2B5EF4-FFF2-40B4-BE49-F238E27FC236}">
                <a16:creationId xmlns:a16="http://schemas.microsoft.com/office/drawing/2014/main" id="{A9CF26A4-9EAD-314F-AB6C-84A12F73921F}"/>
              </a:ext>
            </a:extLst>
          </p:cNvPr>
          <p:cNvPicPr>
            <a:picLocks noChangeAspect="1"/>
          </p:cNvPicPr>
          <p:nvPr/>
        </p:nvPicPr>
        <p:blipFill>
          <a:blip r:embed="rId3"/>
          <a:stretch>
            <a:fillRect/>
          </a:stretch>
        </p:blipFill>
        <p:spPr>
          <a:xfrm>
            <a:off x="5426528" y="5594879"/>
            <a:ext cx="1676400" cy="1263121"/>
          </a:xfrm>
          <a:prstGeom prst="rect">
            <a:avLst/>
          </a:prstGeom>
        </p:spPr>
      </p:pic>
    </p:spTree>
    <p:extLst>
      <p:ext uri="{BB962C8B-B14F-4D97-AF65-F5344CB8AC3E}">
        <p14:creationId xmlns:p14="http://schemas.microsoft.com/office/powerpoint/2010/main" val="156848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3A4D62-943E-EC42-B036-8A86D5F4EC8A}"/>
              </a:ext>
            </a:extLst>
          </p:cNvPr>
          <p:cNvPicPr>
            <a:picLocks noChangeAspect="1"/>
          </p:cNvPicPr>
          <p:nvPr/>
        </p:nvPicPr>
        <p:blipFill>
          <a:blip r:embed="rId2"/>
          <a:srcRect/>
          <a:stretch/>
        </p:blipFill>
        <p:spPr>
          <a:xfrm>
            <a:off x="-1" y="-1411"/>
            <a:ext cx="12192000" cy="6858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2A0B4E5F-A5B3-CA4E-A976-CF41E9B5ABF0}"/>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7" name="Title 1">
            <a:extLst>
              <a:ext uri="{FF2B5EF4-FFF2-40B4-BE49-F238E27FC236}">
                <a16:creationId xmlns:a16="http://schemas.microsoft.com/office/drawing/2014/main" id="{B102B629-C792-B843-AA37-1A5DFC32918F}"/>
              </a:ext>
            </a:extLst>
          </p:cNvPr>
          <p:cNvSpPr txBox="1">
            <a:spLocks/>
          </p:cNvSpPr>
          <p:nvPr/>
        </p:nvSpPr>
        <p:spPr>
          <a:xfrm>
            <a:off x="482600" y="585782"/>
            <a:ext cx="11353800" cy="1912173"/>
          </a:xfrm>
          <a:prstGeom prst="rect">
            <a:avLst/>
          </a:prstGeom>
        </p:spPr>
        <p:txBody>
          <a:bodyPr vert="horz" lIns="91440" tIns="0" rIns="0" bIns="0" rtlCol="0" anchor="t">
            <a:normAutofit lnSpcReduction="10000"/>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4200" b="1" dirty="0">
                <a:solidFill>
                  <a:srgbClr val="0B57A4"/>
                </a:solidFill>
                <a:latin typeface="+mn-lt"/>
                <a:cs typeface="+mj-cs"/>
              </a:rPr>
              <a:t>Your donation supported critical community needs and brought relief during times of crisis</a:t>
            </a:r>
          </a:p>
          <a:p>
            <a:r>
              <a:rPr lang="en-US" sz="2400" dirty="0">
                <a:solidFill>
                  <a:srgbClr val="0B57A4"/>
                </a:solidFill>
                <a:latin typeface="+mj-lt"/>
                <a:cs typeface="+mj-cs"/>
              </a:rPr>
              <a:t> </a:t>
            </a:r>
          </a:p>
          <a:p>
            <a:r>
              <a:rPr lang="en-US" sz="2600" dirty="0">
                <a:solidFill>
                  <a:srgbClr val="0B57A4"/>
                </a:solidFill>
                <a:latin typeface="+mj-lt"/>
                <a:cs typeface="+mj-cs"/>
              </a:rPr>
              <a:t>Last year, we raised over </a:t>
            </a:r>
            <a:r>
              <a:rPr lang="en-US" sz="2600" b="1" dirty="0">
                <a:solidFill>
                  <a:srgbClr val="0B57A4"/>
                </a:solidFill>
                <a:latin typeface="+mj-lt"/>
                <a:cs typeface="+mj-cs"/>
              </a:rPr>
              <a:t>$43.3 million </a:t>
            </a:r>
            <a:r>
              <a:rPr lang="en-US" sz="2600" dirty="0">
                <a:solidFill>
                  <a:srgbClr val="0B57A4"/>
                </a:solidFill>
                <a:latin typeface="+mj-lt"/>
                <a:cs typeface="+mj-cs"/>
              </a:rPr>
              <a:t>to support critical needs</a:t>
            </a:r>
          </a:p>
        </p:txBody>
      </p:sp>
      <p:pic>
        <p:nvPicPr>
          <p:cNvPr id="5" name="Picture 4">
            <a:extLst>
              <a:ext uri="{FF2B5EF4-FFF2-40B4-BE49-F238E27FC236}">
                <a16:creationId xmlns:a16="http://schemas.microsoft.com/office/drawing/2014/main" id="{95D2B9AA-F4FD-5840-9E2F-5BBC6F1D00CF}"/>
              </a:ext>
            </a:extLst>
          </p:cNvPr>
          <p:cNvPicPr>
            <a:picLocks noChangeAspect="1"/>
          </p:cNvPicPr>
          <p:nvPr/>
        </p:nvPicPr>
        <p:blipFill>
          <a:blip r:embed="rId4"/>
          <a:srcRect b="82"/>
          <a:stretch/>
        </p:blipFill>
        <p:spPr>
          <a:xfrm>
            <a:off x="5509809" y="3727601"/>
            <a:ext cx="4646124" cy="2143219"/>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06D1A08F-A68D-EA44-B35A-469A6059F455}"/>
              </a:ext>
            </a:extLst>
          </p:cNvPr>
          <p:cNvPicPr>
            <a:picLocks noChangeAspect="1"/>
          </p:cNvPicPr>
          <p:nvPr/>
        </p:nvPicPr>
        <p:blipFill>
          <a:blip r:embed="rId5"/>
          <a:stretch>
            <a:fillRect/>
          </a:stretch>
        </p:blipFill>
        <p:spPr>
          <a:xfrm>
            <a:off x="3098434" y="3739663"/>
            <a:ext cx="3099592" cy="1251137"/>
          </a:xfrm>
          <a:prstGeom prst="rect">
            <a:avLst/>
          </a:prstGeom>
        </p:spPr>
      </p:pic>
      <p:sp>
        <p:nvSpPr>
          <p:cNvPr id="2" name="TextBox 1">
            <a:extLst>
              <a:ext uri="{FF2B5EF4-FFF2-40B4-BE49-F238E27FC236}">
                <a16:creationId xmlns:a16="http://schemas.microsoft.com/office/drawing/2014/main" id="{A3DFAF61-7125-7CB2-0460-708B14A4F39F}"/>
              </a:ext>
            </a:extLst>
          </p:cNvPr>
          <p:cNvSpPr txBox="1"/>
          <p:nvPr/>
        </p:nvSpPr>
        <p:spPr>
          <a:xfrm>
            <a:off x="1322082" y="2669635"/>
            <a:ext cx="8937703" cy="892552"/>
          </a:xfrm>
          <a:prstGeom prst="rect">
            <a:avLst/>
          </a:prstGeom>
          <a:noFill/>
        </p:spPr>
        <p:txBody>
          <a:bodyPr wrap="square" rtlCol="0">
            <a:spAutoFit/>
          </a:bodyPr>
          <a:lstStyle/>
          <a:p>
            <a:r>
              <a:rPr lang="en-US" sz="2600" b="1" dirty="0">
                <a:solidFill>
                  <a:srgbClr val="0B57A4"/>
                </a:solidFill>
                <a:latin typeface="+mj-lt"/>
                <a:ea typeface="+mj-ea"/>
                <a:cs typeface="+mj-cs"/>
              </a:rPr>
              <a:t>$35.3 million			2021.22 Annual Workplace Campaign</a:t>
            </a:r>
          </a:p>
          <a:p>
            <a:r>
              <a:rPr lang="en-US" sz="2600" b="1" dirty="0">
                <a:solidFill>
                  <a:srgbClr val="0B57A4"/>
                </a:solidFill>
                <a:latin typeface="+mj-lt"/>
                <a:ea typeface="+mj-ea"/>
                <a:cs typeface="+mj-cs"/>
              </a:rPr>
              <a:t>$  8.0 million			Crisis Relief*</a:t>
            </a:r>
          </a:p>
        </p:txBody>
      </p:sp>
      <p:sp>
        <p:nvSpPr>
          <p:cNvPr id="3" name="TextBox 2">
            <a:extLst>
              <a:ext uri="{FF2B5EF4-FFF2-40B4-BE49-F238E27FC236}">
                <a16:creationId xmlns:a16="http://schemas.microsoft.com/office/drawing/2014/main" id="{8F0237BF-8A47-B4B9-B769-C172BC028477}"/>
              </a:ext>
            </a:extLst>
          </p:cNvPr>
          <p:cNvSpPr txBox="1"/>
          <p:nvPr/>
        </p:nvSpPr>
        <p:spPr>
          <a:xfrm>
            <a:off x="362901" y="6245405"/>
            <a:ext cx="10293816" cy="338554"/>
          </a:xfrm>
          <a:prstGeom prst="rect">
            <a:avLst/>
          </a:prstGeom>
          <a:noFill/>
        </p:spPr>
        <p:txBody>
          <a:bodyPr wrap="square" rtlCol="0">
            <a:spAutoFit/>
          </a:bodyPr>
          <a:lstStyle/>
          <a:p>
            <a:r>
              <a:rPr lang="en-US" sz="1600" dirty="0"/>
              <a:t>*included pandemic relief for local community members, Afghan refugee relief and  Ukrainian humanitarian relief</a:t>
            </a:r>
          </a:p>
        </p:txBody>
      </p:sp>
    </p:spTree>
    <p:extLst>
      <p:ext uri="{BB962C8B-B14F-4D97-AF65-F5344CB8AC3E}">
        <p14:creationId xmlns:p14="http://schemas.microsoft.com/office/powerpoint/2010/main" val="425631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D77C53-89AD-2F4B-9B84-89C65DB5D617}"/>
              </a:ext>
            </a:extLst>
          </p:cNvPr>
          <p:cNvPicPr>
            <a:picLocks noChangeAspect="1"/>
          </p:cNvPicPr>
          <p:nvPr/>
        </p:nvPicPr>
        <p:blipFill>
          <a:blip r:embed="rId2"/>
          <a:srcRect/>
          <a:stretch/>
        </p:blipFill>
        <p:spPr>
          <a:xfrm>
            <a:off x="0" y="0"/>
            <a:ext cx="12192000" cy="685800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29F018D8-B30E-D348-ACF7-BBF93E551E49}"/>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7" y="729747"/>
            <a:ext cx="11073975" cy="1099054"/>
          </a:xfrm>
          <a:prstGeom prst="rect">
            <a:avLst/>
          </a:prstGeom>
        </p:spPr>
        <p:txBody>
          <a:bodyPr vert="horz" lIns="91440" tIns="0" rIns="0" bIns="0" rtlCol="0" anchor="t" anchorCtr="0">
            <a:no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dirty="0">
                <a:solidFill>
                  <a:srgbClr val="0B57A4"/>
                </a:solidFill>
                <a:latin typeface="Calibri" panose="020F0502020204030204" pitchFamily="34" charset="0"/>
                <a:cs typeface="Calibri" panose="020F0502020204030204" pitchFamily="34" charset="0"/>
              </a:rPr>
              <a:t>When you give to United Way’s Impact Fund through your workplace campaign, you help families and individuals with:</a:t>
            </a:r>
          </a:p>
        </p:txBody>
      </p:sp>
      <p:sp>
        <p:nvSpPr>
          <p:cNvPr id="4" name="Rectangle 3">
            <a:extLst>
              <a:ext uri="{FF2B5EF4-FFF2-40B4-BE49-F238E27FC236}">
                <a16:creationId xmlns:a16="http://schemas.microsoft.com/office/drawing/2014/main" id="{AD6403A6-9D88-664F-9B8F-0492FAD1DAEC}"/>
              </a:ext>
            </a:extLst>
          </p:cNvPr>
          <p:cNvSpPr/>
          <p:nvPr/>
        </p:nvSpPr>
        <p:spPr>
          <a:xfrm>
            <a:off x="533400" y="4098392"/>
            <a:ext cx="2933700" cy="1292662"/>
          </a:xfrm>
          <a:prstGeom prst="rect">
            <a:avLst/>
          </a:prstGeom>
        </p:spPr>
        <p:txBody>
          <a:bodyPr wrap="square">
            <a:spAutoFit/>
          </a:bodyPr>
          <a:lstStyle/>
          <a:p>
            <a:pPr marL="457200" indent="-457200">
              <a:buFont typeface="Arial" panose="020B0604020202020204" pitchFamily="34" charset="0"/>
              <a:buChar char="•"/>
            </a:pPr>
            <a:r>
              <a:rPr lang="en-US" sz="2600" b="1" i="1" dirty="0">
                <a:solidFill>
                  <a:srgbClr val="F9B049"/>
                </a:solidFill>
                <a:latin typeface="Calibri" panose="020F0502020204030204" pitchFamily="34" charset="0"/>
                <a:cs typeface="Calibri" panose="020F0502020204030204" pitchFamily="34" charset="0"/>
              </a:rPr>
              <a:t>MEETING</a:t>
            </a:r>
            <a:r>
              <a:rPr lang="en-US" sz="2600" i="1" dirty="0">
                <a:solidFill>
                  <a:srgbClr val="0B57A4"/>
                </a:solidFill>
                <a:latin typeface="Calibri" panose="020F0502020204030204" pitchFamily="34" charset="0"/>
                <a:cs typeface="Calibri" panose="020F0502020204030204" pitchFamily="34" charset="0"/>
              </a:rPr>
              <a:t> </a:t>
            </a:r>
            <a:r>
              <a:rPr lang="en-US" sz="2600" dirty="0">
                <a:solidFill>
                  <a:srgbClr val="0B57A4"/>
                </a:solidFill>
                <a:latin typeface="Calibri" panose="020F0502020204030204" pitchFamily="34" charset="0"/>
                <a:cs typeface="Calibri" panose="020F0502020204030204" pitchFamily="34" charset="0"/>
              </a:rPr>
              <a:t>Basic needs such as food and shelter</a:t>
            </a:r>
          </a:p>
        </p:txBody>
      </p:sp>
      <p:sp>
        <p:nvSpPr>
          <p:cNvPr id="13" name="Rectangle 12">
            <a:extLst>
              <a:ext uri="{FF2B5EF4-FFF2-40B4-BE49-F238E27FC236}">
                <a16:creationId xmlns:a16="http://schemas.microsoft.com/office/drawing/2014/main" id="{1EB12AA2-B86F-8E40-98B2-CA531811307A}"/>
              </a:ext>
            </a:extLst>
          </p:cNvPr>
          <p:cNvSpPr/>
          <p:nvPr/>
        </p:nvSpPr>
        <p:spPr>
          <a:xfrm>
            <a:off x="4292600" y="4161804"/>
            <a:ext cx="3352800" cy="1692771"/>
          </a:xfrm>
          <a:prstGeom prst="rect">
            <a:avLst/>
          </a:prstGeom>
        </p:spPr>
        <p:txBody>
          <a:bodyPr wrap="square">
            <a:spAutoFit/>
          </a:bodyPr>
          <a:lstStyle/>
          <a:p>
            <a:pPr marL="457200" indent="-457200">
              <a:buFont typeface="Arial" panose="020B0604020202020204" pitchFamily="34" charset="0"/>
              <a:buChar char="•"/>
            </a:pPr>
            <a:r>
              <a:rPr lang="en-US" sz="2600" b="1" i="1" dirty="0">
                <a:solidFill>
                  <a:srgbClr val="798EC4"/>
                </a:solidFill>
                <a:latin typeface="Calibri" panose="020F0502020204030204" pitchFamily="34" charset="0"/>
                <a:cs typeface="Calibri" panose="020F0502020204030204" pitchFamily="34" charset="0"/>
              </a:rPr>
              <a:t>MOVING</a:t>
            </a:r>
            <a:r>
              <a:rPr lang="en-US" sz="2600" dirty="0">
                <a:solidFill>
                  <a:srgbClr val="0B57A4"/>
                </a:solidFill>
                <a:latin typeface="Calibri" panose="020F0502020204030204" pitchFamily="34" charset="0"/>
                <a:cs typeface="Calibri" panose="020F0502020204030204" pitchFamily="34" charset="0"/>
              </a:rPr>
              <a:t> Families and Individuals toward financial stability</a:t>
            </a:r>
          </a:p>
        </p:txBody>
      </p:sp>
      <p:sp>
        <p:nvSpPr>
          <p:cNvPr id="15" name="Rectangle 14">
            <a:extLst>
              <a:ext uri="{FF2B5EF4-FFF2-40B4-BE49-F238E27FC236}">
                <a16:creationId xmlns:a16="http://schemas.microsoft.com/office/drawing/2014/main" id="{DEE0244D-929E-194D-80F9-21FA58276A6E}"/>
              </a:ext>
            </a:extLst>
          </p:cNvPr>
          <p:cNvSpPr/>
          <p:nvPr/>
        </p:nvSpPr>
        <p:spPr>
          <a:xfrm>
            <a:off x="7899401" y="4098392"/>
            <a:ext cx="3011615" cy="1292662"/>
          </a:xfrm>
          <a:prstGeom prst="rect">
            <a:avLst/>
          </a:prstGeom>
        </p:spPr>
        <p:txBody>
          <a:bodyPr wrap="square">
            <a:spAutoFit/>
          </a:bodyPr>
          <a:lstStyle/>
          <a:p>
            <a:pPr marL="457200" indent="-457200">
              <a:buFont typeface="Arial" panose="020B0604020202020204" pitchFamily="34" charset="0"/>
              <a:buChar char="•"/>
            </a:pPr>
            <a:r>
              <a:rPr lang="en-US" sz="2600" b="1" i="1" dirty="0">
                <a:solidFill>
                  <a:srgbClr val="EC5039"/>
                </a:solidFill>
                <a:latin typeface="Calibri" panose="020F0502020204030204" pitchFamily="34" charset="0"/>
                <a:cs typeface="Calibri" panose="020F0502020204030204" pitchFamily="34" charset="0"/>
              </a:rPr>
              <a:t>BUILDING</a:t>
            </a:r>
            <a:r>
              <a:rPr lang="en-US" sz="2600" dirty="0">
                <a:solidFill>
                  <a:srgbClr val="0B57A4"/>
                </a:solidFill>
                <a:latin typeface="Calibri" panose="020F0502020204030204" pitchFamily="34" charset="0"/>
                <a:cs typeface="Calibri" panose="020F0502020204030204" pitchFamily="34" charset="0"/>
              </a:rPr>
              <a:t> for success in school and life</a:t>
            </a:r>
          </a:p>
        </p:txBody>
      </p:sp>
      <p:pic>
        <p:nvPicPr>
          <p:cNvPr id="6" name="Picture 5">
            <a:extLst>
              <a:ext uri="{FF2B5EF4-FFF2-40B4-BE49-F238E27FC236}">
                <a16:creationId xmlns:a16="http://schemas.microsoft.com/office/drawing/2014/main" id="{DE2D76E4-A4C0-AB43-B164-1B5243B20178}"/>
              </a:ext>
            </a:extLst>
          </p:cNvPr>
          <p:cNvPicPr>
            <a:picLocks noChangeAspect="1"/>
          </p:cNvPicPr>
          <p:nvPr/>
        </p:nvPicPr>
        <p:blipFill>
          <a:blip r:embed="rId4"/>
          <a:stretch>
            <a:fillRect/>
          </a:stretch>
        </p:blipFill>
        <p:spPr>
          <a:xfrm>
            <a:off x="8458106" y="2701057"/>
            <a:ext cx="1326978" cy="1326978"/>
          </a:xfrm>
          <a:prstGeom prst="rect">
            <a:avLst/>
          </a:prstGeom>
        </p:spPr>
      </p:pic>
      <p:pic>
        <p:nvPicPr>
          <p:cNvPr id="16" name="Picture 15">
            <a:extLst>
              <a:ext uri="{FF2B5EF4-FFF2-40B4-BE49-F238E27FC236}">
                <a16:creationId xmlns:a16="http://schemas.microsoft.com/office/drawing/2014/main" id="{ACE70950-D269-8F4A-977E-B0C4AC34FB4B}"/>
              </a:ext>
            </a:extLst>
          </p:cNvPr>
          <p:cNvPicPr>
            <a:picLocks noChangeAspect="1"/>
          </p:cNvPicPr>
          <p:nvPr/>
        </p:nvPicPr>
        <p:blipFill>
          <a:blip r:embed="rId5"/>
          <a:stretch>
            <a:fillRect/>
          </a:stretch>
        </p:blipFill>
        <p:spPr>
          <a:xfrm>
            <a:off x="4971180" y="2701057"/>
            <a:ext cx="1326978" cy="1326978"/>
          </a:xfrm>
          <a:prstGeom prst="rect">
            <a:avLst/>
          </a:prstGeom>
        </p:spPr>
      </p:pic>
      <p:pic>
        <p:nvPicPr>
          <p:cNvPr id="18" name="Picture 17" descr="Icon&#10;&#10;Description automatically generated">
            <a:extLst>
              <a:ext uri="{FF2B5EF4-FFF2-40B4-BE49-F238E27FC236}">
                <a16:creationId xmlns:a16="http://schemas.microsoft.com/office/drawing/2014/main" id="{C665B53F-D942-9348-A382-4F32B338964C}"/>
              </a:ext>
            </a:extLst>
          </p:cNvPr>
          <p:cNvPicPr>
            <a:picLocks noChangeAspect="1"/>
          </p:cNvPicPr>
          <p:nvPr/>
        </p:nvPicPr>
        <p:blipFill>
          <a:blip r:embed="rId6"/>
          <a:stretch>
            <a:fillRect/>
          </a:stretch>
        </p:blipFill>
        <p:spPr>
          <a:xfrm>
            <a:off x="1103644" y="2652464"/>
            <a:ext cx="1326978" cy="1326978"/>
          </a:xfrm>
          <a:prstGeom prst="rect">
            <a:avLst/>
          </a:prstGeom>
        </p:spPr>
      </p:pic>
      <p:sp>
        <p:nvSpPr>
          <p:cNvPr id="2" name="TextBox 1">
            <a:extLst>
              <a:ext uri="{FF2B5EF4-FFF2-40B4-BE49-F238E27FC236}">
                <a16:creationId xmlns:a16="http://schemas.microsoft.com/office/drawing/2014/main" id="{13DF4B1A-DEB1-8D79-AD35-4190F3182596}"/>
              </a:ext>
            </a:extLst>
          </p:cNvPr>
          <p:cNvSpPr txBox="1"/>
          <p:nvPr/>
        </p:nvSpPr>
        <p:spPr>
          <a:xfrm>
            <a:off x="1016388" y="5943600"/>
            <a:ext cx="8671309" cy="646331"/>
          </a:xfrm>
          <a:prstGeom prst="rect">
            <a:avLst/>
          </a:prstGeom>
          <a:noFill/>
        </p:spPr>
        <p:txBody>
          <a:bodyPr wrap="square" rtlCol="0">
            <a:spAutoFit/>
          </a:bodyPr>
          <a:lstStyle/>
          <a:p>
            <a:pPr algn="ctr"/>
            <a:r>
              <a:rPr lang="en-US" b="1" dirty="0">
                <a:solidFill>
                  <a:srgbClr val="0B57A4"/>
                </a:solidFill>
                <a:latin typeface="Calibri" panose="020F0502020204030204" pitchFamily="34" charset="0"/>
                <a:cs typeface="Calibri" panose="020F0502020204030204" pitchFamily="34" charset="0"/>
              </a:rPr>
              <a:t>The Impact Fund also supports United Way’s PA 211 Southwest.  Our 24/7 helpline which-- last year--fielded more than a quarter-million requests for assistance.</a:t>
            </a:r>
            <a:endParaRPr lang="en-US" b="1" dirty="0"/>
          </a:p>
        </p:txBody>
      </p:sp>
    </p:spTree>
    <p:extLst>
      <p:ext uri="{BB962C8B-B14F-4D97-AF65-F5344CB8AC3E}">
        <p14:creationId xmlns:p14="http://schemas.microsoft.com/office/powerpoint/2010/main" val="96424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B51C3-0E4E-0348-84B9-C6F22684DF9F}"/>
              </a:ext>
            </a:extLst>
          </p:cNvPr>
          <p:cNvPicPr>
            <a:picLocks noChangeAspect="1"/>
          </p:cNvPicPr>
          <p:nvPr/>
        </p:nvPicPr>
        <p:blipFill>
          <a:blip r:embed="rId2"/>
          <a:srcRect/>
          <a:stretch/>
        </p:blipFill>
        <p:spPr>
          <a:xfrm>
            <a:off x="-1" y="-1411"/>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626123E-5A7B-3F43-83CC-2C6585CCAC4A}"/>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696528"/>
            <a:ext cx="11312779" cy="116996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dirty="0">
                <a:solidFill>
                  <a:srgbClr val="0B57A4"/>
                </a:solidFill>
                <a:latin typeface="+mn-lt"/>
                <a:cs typeface="+mj-cs"/>
              </a:rPr>
              <a:t>United Way’s Impact Fund</a:t>
            </a:r>
          </a:p>
          <a:p>
            <a:r>
              <a:rPr lang="en-US" sz="2600" b="1" dirty="0">
                <a:solidFill>
                  <a:srgbClr val="EC5039"/>
                </a:solidFill>
                <a:latin typeface="Calibri" panose="020F0502020204030204" pitchFamily="34" charset="0"/>
                <a:cs typeface="Calibri" panose="020F0502020204030204" pitchFamily="34" charset="0"/>
              </a:rPr>
              <a:t>The best way to create the most positive change.</a:t>
            </a:r>
          </a:p>
        </p:txBody>
      </p:sp>
      <p:pic>
        <p:nvPicPr>
          <p:cNvPr id="5" name="Picture 4" descr="Logo, company name&#10;&#10;Description automatically generated">
            <a:extLst>
              <a:ext uri="{FF2B5EF4-FFF2-40B4-BE49-F238E27FC236}">
                <a16:creationId xmlns:a16="http://schemas.microsoft.com/office/drawing/2014/main" id="{34FCA143-A2D5-1F43-BE70-77AFC8A47BE8}"/>
              </a:ext>
            </a:extLst>
          </p:cNvPr>
          <p:cNvPicPr>
            <a:picLocks noChangeAspect="1"/>
          </p:cNvPicPr>
          <p:nvPr/>
        </p:nvPicPr>
        <p:blipFill>
          <a:blip r:embed="rId4"/>
          <a:stretch>
            <a:fillRect/>
          </a:stretch>
        </p:blipFill>
        <p:spPr>
          <a:xfrm>
            <a:off x="1912741" y="1862781"/>
            <a:ext cx="8347043" cy="4695212"/>
          </a:xfrm>
          <a:prstGeom prst="rect">
            <a:avLst/>
          </a:prstGeom>
        </p:spPr>
      </p:pic>
    </p:spTree>
    <p:extLst>
      <p:ext uri="{BB962C8B-B14F-4D97-AF65-F5344CB8AC3E}">
        <p14:creationId xmlns:p14="http://schemas.microsoft.com/office/powerpoint/2010/main" val="112208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3D41C1-6430-504F-B21F-E6FFBEF3A970}"/>
              </a:ext>
            </a:extLst>
          </p:cNvPr>
          <p:cNvPicPr>
            <a:picLocks noChangeAspect="1"/>
          </p:cNvPicPr>
          <p:nvPr/>
        </p:nvPicPr>
        <p:blipFill>
          <a:blip r:embed="rId2"/>
          <a:srcRect/>
          <a:stretch/>
        </p:blipFill>
        <p:spPr>
          <a:xfrm>
            <a:off x="0" y="173250"/>
            <a:ext cx="12192000" cy="685800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534021AD-DCDA-1C4A-B87F-502F1BFF321F}"/>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9" name="Rectangle 8">
            <a:extLst>
              <a:ext uri="{FF2B5EF4-FFF2-40B4-BE49-F238E27FC236}">
                <a16:creationId xmlns:a16="http://schemas.microsoft.com/office/drawing/2014/main" id="{CBAF3009-E2DB-EA4C-87A7-DB3206662CE7}"/>
              </a:ext>
            </a:extLst>
          </p:cNvPr>
          <p:cNvSpPr/>
          <p:nvPr/>
        </p:nvSpPr>
        <p:spPr>
          <a:xfrm>
            <a:off x="438088" y="6005740"/>
            <a:ext cx="4462685" cy="584775"/>
          </a:xfrm>
          <a:prstGeom prst="rect">
            <a:avLst/>
          </a:prstGeom>
        </p:spPr>
        <p:txBody>
          <a:bodyPr wrap="square">
            <a:spAutoFit/>
          </a:bodyPr>
          <a:lstStyle/>
          <a:p>
            <a:r>
              <a:rPr lang="en-US" sz="1600" dirty="0">
                <a:solidFill>
                  <a:srgbClr val="0B57A4"/>
                </a:solidFill>
                <a:latin typeface="+mj-lt"/>
                <a:ea typeface="+mj-ea"/>
                <a:cs typeface="+mj-cs"/>
              </a:rPr>
              <a:t>Since 2011, United Way has received Charity Navigator’s 4-Star Rating</a:t>
            </a:r>
          </a:p>
        </p:txBody>
      </p:sp>
      <p:pic>
        <p:nvPicPr>
          <p:cNvPr id="10" name="Picture 9" descr="A close up of a sign&#10;&#10;Description automatically generated">
            <a:extLst>
              <a:ext uri="{FF2B5EF4-FFF2-40B4-BE49-F238E27FC236}">
                <a16:creationId xmlns:a16="http://schemas.microsoft.com/office/drawing/2014/main" id="{E897B0BD-AEB7-1D4F-843F-6A13D8CECE4D}"/>
              </a:ext>
            </a:extLst>
          </p:cNvPr>
          <p:cNvPicPr/>
          <p:nvPr/>
        </p:nvPicPr>
        <p:blipFill>
          <a:blip r:embed="rId4">
            <a:extLst>
              <a:ext uri="{28A0092B-C50C-407E-A947-70E740481C1C}">
                <a14:useLocalDpi xmlns:a14="http://schemas.microsoft.com/office/drawing/2010/main" val="0"/>
              </a:ext>
            </a:extLst>
          </a:blip>
          <a:stretch>
            <a:fillRect/>
          </a:stretch>
        </p:blipFill>
        <p:spPr>
          <a:xfrm>
            <a:off x="536605" y="5497923"/>
            <a:ext cx="946506" cy="473253"/>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8" y="1542546"/>
            <a:ext cx="3778312" cy="3524753"/>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dirty="0">
                <a:solidFill>
                  <a:srgbClr val="0B57A4"/>
                </a:solidFill>
                <a:latin typeface="+mn-lt"/>
                <a:cs typeface="+mj-cs"/>
              </a:rPr>
              <a:t>Where do your dollars go?</a:t>
            </a:r>
            <a:endParaRPr lang="en-US" sz="3900" dirty="0">
              <a:solidFill>
                <a:srgbClr val="0B57A4"/>
              </a:solidFill>
              <a:latin typeface="+mj-lt"/>
              <a:cs typeface="+mj-cs"/>
            </a:endParaRPr>
          </a:p>
          <a:p>
            <a:pPr lvl="0"/>
            <a:endParaRPr lang="en-US" sz="2200" dirty="0">
              <a:solidFill>
                <a:srgbClr val="0B57A4"/>
              </a:solidFill>
              <a:latin typeface="+mj-lt"/>
              <a:cs typeface="+mj-cs"/>
            </a:endParaRPr>
          </a:p>
          <a:p>
            <a:pPr lvl="0"/>
            <a:r>
              <a:rPr lang="en-US" sz="2200" dirty="0">
                <a:solidFill>
                  <a:srgbClr val="0B57A4"/>
                </a:solidFill>
                <a:latin typeface="+mj-lt"/>
                <a:cs typeface="+mj-cs"/>
              </a:rPr>
              <a:t>United Way has a rigorous process to ensure funds raised through workplace campaigns make the maximum impact.</a:t>
            </a:r>
          </a:p>
        </p:txBody>
      </p:sp>
      <p:pic>
        <p:nvPicPr>
          <p:cNvPr id="5" name="Picture 4" descr="Timeline&#10;&#10;Description automatically generated">
            <a:extLst>
              <a:ext uri="{FF2B5EF4-FFF2-40B4-BE49-F238E27FC236}">
                <a16:creationId xmlns:a16="http://schemas.microsoft.com/office/drawing/2014/main" id="{1137CA50-E335-3BC1-8627-7EE76A52B6A3}"/>
              </a:ext>
            </a:extLst>
          </p:cNvPr>
          <p:cNvPicPr>
            <a:picLocks noChangeAspect="1"/>
          </p:cNvPicPr>
          <p:nvPr/>
        </p:nvPicPr>
        <p:blipFill>
          <a:blip r:embed="rId5"/>
          <a:stretch>
            <a:fillRect/>
          </a:stretch>
        </p:blipFill>
        <p:spPr>
          <a:xfrm>
            <a:off x="4696543" y="173250"/>
            <a:ext cx="5388427" cy="6857999"/>
          </a:xfrm>
          <a:prstGeom prst="rect">
            <a:avLst/>
          </a:prstGeom>
        </p:spPr>
      </p:pic>
    </p:spTree>
    <p:extLst>
      <p:ext uri="{BB962C8B-B14F-4D97-AF65-F5344CB8AC3E}">
        <p14:creationId xmlns:p14="http://schemas.microsoft.com/office/powerpoint/2010/main" val="190673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C8A203-45AD-464B-9264-C3B882036C52}"/>
              </a:ext>
            </a:extLst>
          </p:cNvPr>
          <p:cNvPicPr>
            <a:picLocks noChangeAspect="1"/>
          </p:cNvPicPr>
          <p:nvPr/>
        </p:nvPicPr>
        <p:blipFill>
          <a:blip r:embed="rId2"/>
          <a:srcRect/>
          <a:stretch/>
        </p:blipFill>
        <p:spPr>
          <a:xfrm>
            <a:off x="-1" y="-1"/>
            <a:ext cx="12186986" cy="6855179"/>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567459" y="3925816"/>
            <a:ext cx="11073975" cy="914403"/>
          </a:xfrm>
          <a:prstGeom prst="rect">
            <a:avLst/>
          </a:prstGeom>
        </p:spPr>
        <p:txBody>
          <a:bodyPr vert="horz" lIns="91440" tIns="0" rIns="0" bIns="0" rtlCol="0" anchor="ctr">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pPr algn="ctr"/>
            <a:r>
              <a:rPr lang="en-US" sz="3900" b="1" dirty="0">
                <a:solidFill>
                  <a:schemeClr val="bg1"/>
                </a:solidFill>
                <a:latin typeface="+mn-lt"/>
                <a:cs typeface="+mj-cs"/>
              </a:rPr>
              <a:t>Proud to be part of the United Way team!</a:t>
            </a:r>
            <a:endParaRPr lang="en-US" sz="2400" dirty="0">
              <a:solidFill>
                <a:schemeClr val="bg1"/>
              </a:solidFill>
              <a:latin typeface="+mn-lt"/>
              <a:cs typeface="+mj-cs"/>
            </a:endParaRPr>
          </a:p>
        </p:txBody>
      </p:sp>
      <p:pic>
        <p:nvPicPr>
          <p:cNvPr id="5" name="Picture 4" descr="A screenshot of a cell phone&#10;&#10;Description automatically generated">
            <a:extLst>
              <a:ext uri="{FF2B5EF4-FFF2-40B4-BE49-F238E27FC236}">
                <a16:creationId xmlns:a16="http://schemas.microsoft.com/office/drawing/2014/main" id="{21C4CBB2-A635-C946-986E-F48AB7CE40B4}"/>
              </a:ext>
            </a:extLst>
          </p:cNvPr>
          <p:cNvPicPr>
            <a:picLocks noChangeAspect="1"/>
          </p:cNvPicPr>
          <p:nvPr/>
        </p:nvPicPr>
        <p:blipFill>
          <a:blip r:embed="rId3"/>
          <a:stretch>
            <a:fillRect/>
          </a:stretch>
        </p:blipFill>
        <p:spPr>
          <a:xfrm>
            <a:off x="4504227" y="1559821"/>
            <a:ext cx="2865401" cy="2159000"/>
          </a:xfrm>
          <a:prstGeom prst="rect">
            <a:avLst/>
          </a:prstGeom>
        </p:spPr>
      </p:pic>
    </p:spTree>
    <p:extLst>
      <p:ext uri="{BB962C8B-B14F-4D97-AF65-F5344CB8AC3E}">
        <p14:creationId xmlns:p14="http://schemas.microsoft.com/office/powerpoint/2010/main" val="395606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C8F0DC-5FEF-0E46-8954-7BFED5F13C4D}"/>
              </a:ext>
            </a:extLst>
          </p:cNvPr>
          <p:cNvPicPr>
            <a:picLocks noChangeAspect="1"/>
          </p:cNvPicPr>
          <p:nvPr/>
        </p:nvPicPr>
        <p:blipFill>
          <a:blip r:embed="rId2"/>
          <a:srcRect/>
          <a:stretch/>
        </p:blipFill>
        <p:spPr>
          <a:xfrm>
            <a:off x="0" y="173250"/>
            <a:ext cx="12192000" cy="6858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8DA3E8F9-3743-0244-96FC-685141A8BB79}"/>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7" y="513847"/>
            <a:ext cx="11073975" cy="3162318"/>
          </a:xfrm>
          <a:prstGeom prst="rect">
            <a:avLst/>
          </a:prstGeom>
        </p:spPr>
        <p:txBody>
          <a:bodyPr vert="horz" lIns="91440" tIns="0" rIns="0" bIns="0" rtlCol="0" anchor="t">
            <a:normAutofit lnSpcReduction="10000"/>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900" b="1" dirty="0">
                <a:solidFill>
                  <a:srgbClr val="0B57A4"/>
                </a:solidFill>
                <a:latin typeface="+mn-lt"/>
                <a:cs typeface="+mj-cs"/>
              </a:rPr>
              <a:t>Why we stand United</a:t>
            </a:r>
          </a:p>
          <a:p>
            <a:pPr marL="457200" indent="-457200">
              <a:buFont typeface="Arial" panose="020B0604020202020204" pitchFamily="34" charset="0"/>
              <a:buChar char="•"/>
            </a:pPr>
            <a:endParaRPr lang="en-US" sz="2700" dirty="0">
              <a:solidFill>
                <a:srgbClr val="0B57A4"/>
              </a:solidFill>
              <a:latin typeface="+mj-lt"/>
              <a:cs typeface="+mj-cs"/>
            </a:endParaRPr>
          </a:p>
          <a:p>
            <a:r>
              <a:rPr lang="en-US" sz="2600" b="1" dirty="0">
                <a:solidFill>
                  <a:srgbClr val="EC5039"/>
                </a:solidFill>
                <a:latin typeface="+mj-lt"/>
                <a:cs typeface="+mj-cs"/>
              </a:rPr>
              <a:t>We are invested in building a strong community.</a:t>
            </a:r>
          </a:p>
          <a:p>
            <a:r>
              <a:rPr lang="en-US" sz="2200" dirty="0">
                <a:solidFill>
                  <a:srgbClr val="0B57A4"/>
                </a:solidFill>
                <a:latin typeface="+mj-lt"/>
                <a:cs typeface="+mj-cs"/>
              </a:rPr>
              <a:t>Giving back is more than individual choice. It’s vital to the sustainability of the region we call home. We believe in helping families and individuals have access to basic needs like food and housing, build pathways to achieve financial security and provide learning opportunities  so children can become successful adults.</a:t>
            </a:r>
          </a:p>
          <a:p>
            <a:endParaRPr lang="en-US" sz="2200" dirty="0">
              <a:solidFill>
                <a:srgbClr val="0B57A4"/>
              </a:solidFill>
              <a:latin typeface="+mj-lt"/>
              <a:cs typeface="+mj-cs"/>
            </a:endParaRPr>
          </a:p>
          <a:p>
            <a:r>
              <a:rPr lang="en-US" sz="2200" dirty="0">
                <a:solidFill>
                  <a:srgbClr val="0B57A4"/>
                </a:solidFill>
                <a:latin typeface="+mj-lt"/>
                <a:cs typeface="+mj-cs"/>
              </a:rPr>
              <a:t>United Way shares our core values especially in the area of (</a:t>
            </a:r>
            <a:r>
              <a:rPr lang="en-US" sz="2200" dirty="0">
                <a:solidFill>
                  <a:srgbClr val="0B57A4"/>
                </a:solidFill>
                <a:highlight>
                  <a:srgbClr val="FFFF00"/>
                </a:highlight>
                <a:latin typeface="+mj-lt"/>
                <a:cs typeface="+mj-cs"/>
              </a:rPr>
              <a:t>XXXXXXXXX</a:t>
            </a:r>
            <a:r>
              <a:rPr lang="en-US" sz="2200" dirty="0">
                <a:solidFill>
                  <a:srgbClr val="0B57A4"/>
                </a:solidFill>
                <a:latin typeface="+mj-lt"/>
                <a:cs typeface="+mj-cs"/>
              </a:rPr>
              <a:t>)</a:t>
            </a:r>
          </a:p>
        </p:txBody>
      </p:sp>
      <p:pic>
        <p:nvPicPr>
          <p:cNvPr id="3" name="Picture 2" descr="A picture containing text, person, different, same&#10;&#10;Description automatically generated">
            <a:extLst>
              <a:ext uri="{FF2B5EF4-FFF2-40B4-BE49-F238E27FC236}">
                <a16:creationId xmlns:a16="http://schemas.microsoft.com/office/drawing/2014/main" id="{8E4DB23A-5D80-5545-9BE3-2EAAB5272F23}"/>
              </a:ext>
            </a:extLst>
          </p:cNvPr>
          <p:cNvPicPr>
            <a:picLocks noChangeAspect="1"/>
          </p:cNvPicPr>
          <p:nvPr/>
        </p:nvPicPr>
        <p:blipFill rotWithShape="1">
          <a:blip r:embed="rId4"/>
          <a:stretch/>
        </p:blipFill>
        <p:spPr>
          <a:xfrm>
            <a:off x="382815" y="3766053"/>
            <a:ext cx="8128000" cy="2578100"/>
          </a:xfrm>
          <a:prstGeom prst="rect">
            <a:avLst/>
          </a:prstGeom>
        </p:spPr>
      </p:pic>
    </p:spTree>
    <p:extLst>
      <p:ext uri="{BB962C8B-B14F-4D97-AF65-F5344CB8AC3E}">
        <p14:creationId xmlns:p14="http://schemas.microsoft.com/office/powerpoint/2010/main" val="650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120DF-F925-3E44-8070-B3B353248AA7}"/>
              </a:ext>
            </a:extLst>
          </p:cNvPr>
          <p:cNvPicPr>
            <a:picLocks noChangeAspect="1"/>
          </p:cNvPicPr>
          <p:nvPr/>
        </p:nvPicPr>
        <p:blipFill>
          <a:blip r:embed="rId2"/>
          <a:srcRect/>
          <a:stretch/>
        </p:blipFill>
        <p:spPr>
          <a:xfrm>
            <a:off x="-1" y="-1411"/>
            <a:ext cx="12192000" cy="68580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D170787B-20E7-064E-8799-C4AC25D7A901}"/>
              </a:ext>
            </a:extLst>
          </p:cNvPr>
          <p:cNvPicPr>
            <a:picLocks noChangeAspect="1"/>
          </p:cNvPicPr>
          <p:nvPr/>
        </p:nvPicPr>
        <p:blipFill>
          <a:blip r:embed="rId3"/>
          <a:stretch>
            <a:fillRect/>
          </a:stretch>
        </p:blipFill>
        <p:spPr>
          <a:xfrm>
            <a:off x="10259785" y="5594879"/>
            <a:ext cx="1676400" cy="1263121"/>
          </a:xfrm>
          <a:prstGeom prst="rect">
            <a:avLst/>
          </a:prstGeom>
        </p:spPr>
      </p:pic>
      <p:sp>
        <p:nvSpPr>
          <p:cNvPr id="8" name="Title 1">
            <a:extLst>
              <a:ext uri="{FF2B5EF4-FFF2-40B4-BE49-F238E27FC236}">
                <a16:creationId xmlns:a16="http://schemas.microsoft.com/office/drawing/2014/main" id="{09908BB6-432F-9948-AA43-05CC74256D9D}"/>
              </a:ext>
            </a:extLst>
          </p:cNvPr>
          <p:cNvSpPr txBox="1">
            <a:spLocks/>
          </p:cNvSpPr>
          <p:nvPr/>
        </p:nvSpPr>
        <p:spPr>
          <a:xfrm>
            <a:off x="438086" y="1280728"/>
            <a:ext cx="11312779" cy="3162318"/>
          </a:xfrm>
          <a:prstGeom prst="rect">
            <a:avLst/>
          </a:prstGeom>
        </p:spPr>
        <p:txBody>
          <a:bodyPr vert="horz" lIns="91440" tIns="0" rIns="0" bIns="0" rtlCol="0" anchor="t">
            <a:normAutofit/>
          </a:bodyPr>
          <a:lstStyle>
            <a:lvl1pPr algn="l" defTabSz="457200" rtl="0" eaLnBrk="1" latinLnBrk="0" hangingPunct="1">
              <a:spcBef>
                <a:spcPct val="0"/>
              </a:spcBef>
              <a:buNone/>
              <a:defRPr sz="4800" kern="1200">
                <a:solidFill>
                  <a:srgbClr val="FFFFFF"/>
                </a:solidFill>
                <a:latin typeface="Arial"/>
                <a:ea typeface="+mj-ea"/>
                <a:cs typeface="Arial"/>
              </a:defRPr>
            </a:lvl1pPr>
          </a:lstStyle>
          <a:p>
            <a:r>
              <a:rPr lang="en-US" sz="3300" b="1" dirty="0">
                <a:solidFill>
                  <a:srgbClr val="0B57A4"/>
                </a:solidFill>
                <a:latin typeface="+mn-lt"/>
                <a:cs typeface="+mj-cs"/>
              </a:rPr>
              <a:t>A strong track record of support.</a:t>
            </a:r>
          </a:p>
          <a:p>
            <a:endParaRPr lang="en-US" sz="2200" dirty="0">
              <a:solidFill>
                <a:srgbClr val="0B57A4"/>
              </a:solidFill>
              <a:latin typeface="+mj-lt"/>
              <a:cs typeface="+mj-cs"/>
            </a:endParaRPr>
          </a:p>
          <a:p>
            <a:pPr marL="342900" indent="-342900">
              <a:buFont typeface="Arial" panose="020B0604020202020204" pitchFamily="34" charset="0"/>
              <a:buChar char="•"/>
            </a:pPr>
            <a:r>
              <a:rPr lang="en-US" sz="2800" b="1" dirty="0">
                <a:solidFill>
                  <a:srgbClr val="0B57A4"/>
                </a:solidFill>
                <a:latin typeface="+mj-lt"/>
                <a:ea typeface="+mn-ea"/>
                <a:cs typeface="+mj-cs"/>
              </a:rPr>
              <a:t>XX% </a:t>
            </a:r>
            <a:r>
              <a:rPr lang="en-US" sz="2200" dirty="0">
                <a:solidFill>
                  <a:srgbClr val="0B57A4"/>
                </a:solidFill>
                <a:latin typeface="+mj-lt"/>
                <a:ea typeface="+mn-ea"/>
                <a:cs typeface="+mj-cs"/>
              </a:rPr>
              <a:t>Employee participation</a:t>
            </a:r>
          </a:p>
          <a:p>
            <a:r>
              <a:rPr lang="en-US" sz="2200" dirty="0">
                <a:solidFill>
                  <a:srgbClr val="0B57A4"/>
                </a:solidFill>
                <a:latin typeface="+mj-lt"/>
                <a:ea typeface="+mn-ea"/>
                <a:cs typeface="+mj-cs"/>
              </a:rPr>
              <a:t> </a:t>
            </a:r>
          </a:p>
          <a:p>
            <a:pPr marL="342900" indent="-342900">
              <a:buFont typeface="Arial" panose="020B0604020202020204" pitchFamily="34" charset="0"/>
              <a:buChar char="•"/>
            </a:pPr>
            <a:r>
              <a:rPr lang="en-US" sz="2800" b="1" dirty="0">
                <a:solidFill>
                  <a:srgbClr val="0B57A4"/>
                </a:solidFill>
                <a:latin typeface="+mj-lt"/>
                <a:ea typeface="+mn-ea"/>
                <a:cs typeface="+mj-cs"/>
              </a:rPr>
              <a:t>$XXX </a:t>
            </a:r>
            <a:r>
              <a:rPr lang="en-US" sz="2200" dirty="0">
                <a:solidFill>
                  <a:srgbClr val="0B57A4"/>
                </a:solidFill>
                <a:latin typeface="+mj-lt"/>
                <a:ea typeface="+mn-ea"/>
                <a:cs typeface="+mj-cs"/>
              </a:rPr>
              <a:t>Raised for United Way</a:t>
            </a:r>
          </a:p>
          <a:p>
            <a:r>
              <a:rPr lang="en-US" sz="2400" dirty="0">
                <a:solidFill>
                  <a:srgbClr val="0B57A4"/>
                </a:solidFill>
                <a:latin typeface="+mj-lt"/>
                <a:ea typeface="+mn-ea"/>
                <a:cs typeface="+mj-cs"/>
              </a:rPr>
              <a:t> </a:t>
            </a:r>
          </a:p>
          <a:p>
            <a:r>
              <a:rPr lang="en-US" sz="2400" dirty="0">
                <a:solidFill>
                  <a:srgbClr val="0B57A4"/>
                </a:solidFill>
                <a:latin typeface="+mj-lt"/>
                <a:ea typeface="+mn-ea"/>
                <a:cs typeface="+mj-cs"/>
              </a:rPr>
              <a:t> </a:t>
            </a:r>
          </a:p>
          <a:p>
            <a:r>
              <a:rPr lang="en-US" sz="2400" dirty="0">
                <a:solidFill>
                  <a:srgbClr val="0B57A4"/>
                </a:solidFill>
                <a:latin typeface="+mj-lt"/>
                <a:ea typeface="+mn-ea"/>
                <a:cs typeface="+mj-cs"/>
              </a:rPr>
              <a:t>Last year, this team’s gift was a lifeline for families and individuals in need.</a:t>
            </a:r>
          </a:p>
        </p:txBody>
      </p:sp>
    </p:spTree>
    <p:extLst>
      <p:ext uri="{BB962C8B-B14F-4D97-AF65-F5344CB8AC3E}">
        <p14:creationId xmlns:p14="http://schemas.microsoft.com/office/powerpoint/2010/main" val="2757968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19D5BADEE4B146AB74B93B470428B7" ma:contentTypeVersion="12" ma:contentTypeDescription="Create a new document." ma:contentTypeScope="" ma:versionID="d2cecdfd5522c4436a1a0b0804c161b0">
  <xsd:schema xmlns:xsd="http://www.w3.org/2001/XMLSchema" xmlns:xs="http://www.w3.org/2001/XMLSchema" xmlns:p="http://schemas.microsoft.com/office/2006/metadata/properties" xmlns:ns2="36331d57-3170-4c34-b8d0-bf3df39d75f0" xmlns:ns3="83b1e0e3-4fe3-4a15-9b58-2eafd822d73a" targetNamespace="http://schemas.microsoft.com/office/2006/metadata/properties" ma:root="true" ma:fieldsID="b39c74d6296001ba1c119d4410c91781" ns2:_="" ns3:_="">
    <xsd:import namespace="36331d57-3170-4c34-b8d0-bf3df39d75f0"/>
    <xsd:import namespace="83b1e0e3-4fe3-4a15-9b58-2eafd822d7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331d57-3170-4c34-b8d0-bf3df39d75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b1e0e3-4fe3-4a15-9b58-2eafd822d73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11F559-5D9B-4B48-83A8-01337BF06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331d57-3170-4c34-b8d0-bf3df39d75f0"/>
    <ds:schemaRef ds:uri="83b1e0e3-4fe3-4a15-9b58-2eafd822d7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E4D55A-AAA9-4410-BB7D-A2D3EAA87FC2}">
  <ds:schemaRefs>
    <ds:schemaRef ds:uri="http://schemas.microsoft.com/sharepoint/v3/contenttype/forms"/>
  </ds:schemaRefs>
</ds:datastoreItem>
</file>

<file path=customXml/itemProps3.xml><?xml version="1.0" encoding="utf-8"?>
<ds:datastoreItem xmlns:ds="http://schemas.openxmlformats.org/officeDocument/2006/customXml" ds:itemID="{97B1695B-4954-4EA6-BD6F-00835AA7D144}">
  <ds:schemaRefs>
    <ds:schemaRef ds:uri="83b1e0e3-4fe3-4a15-9b58-2eafd822d73a"/>
    <ds:schemaRef ds:uri="http://schemas.openxmlformats.org/package/2006/metadata/core-properties"/>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36331d57-3170-4c34-b8d0-bf3df39d75f0"/>
    <ds:schemaRef ds:uri="http://purl.org/dc/terms/"/>
  </ds:schemaRefs>
</ds:datastoreItem>
</file>

<file path=docProps/app.xml><?xml version="1.0" encoding="utf-8"?>
<Properties xmlns="http://schemas.openxmlformats.org/officeDocument/2006/extended-properties" xmlns:vt="http://schemas.openxmlformats.org/officeDocument/2006/docPropsVTypes">
  <Template>{1A71A915-D434-3B4C-B06A-4AFA1F53A737}tf16401378</Template>
  <TotalTime>8537</TotalTime>
  <Words>994</Words>
  <Application>Microsoft Office PowerPoint</Application>
  <PresentationFormat>Widescreen</PresentationFormat>
  <Paragraphs>107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Valenta</dc:creator>
  <cp:lastModifiedBy>Abby Kougher</cp:lastModifiedBy>
  <cp:revision>153</cp:revision>
  <cp:lastPrinted>2022-06-14T16:21:13Z</cp:lastPrinted>
  <dcterms:created xsi:type="dcterms:W3CDTF">2018-08-01T15:10:18Z</dcterms:created>
  <dcterms:modified xsi:type="dcterms:W3CDTF">2022-09-29T12:47:10Z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0x010100E619D5BADEE4B146AB74B93B470428B7</vt:lpwstr>
  </property>
  <property fmtid="{D5CDD505-2E9C-101B-9397-08002B2CF9AE}" pid="3" name="NXPowerLiteLastOptimized">
    <vt:lpwstr>957096</vt:lpwstr>
  </property>
  <property fmtid="{D5CDD505-2E9C-101B-9397-08002B2CF9AE}" pid="4" name="NXPowerLiteSettings">
    <vt:lpwstr>F7000400038000</vt:lpwstr>
  </property>
  <property fmtid="{D5CDD505-2E9C-101B-9397-08002B2CF9AE}" pid="5" name="NXPowerLiteVersion">
    <vt:lpwstr>S9.1.0</vt:lpwstr>
  </property>
  <property fmtid="{D5CDD505-2E9C-101B-9397-08002B2CF9AE}" pid="6" name="Order">
    <vt:r8>2466600</vt:r8>
  </property>
</Properties>
</file>