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300" r:id="rId8"/>
    <p:sldId id="299" r:id="rId9"/>
    <p:sldId id="303" r:id="rId10"/>
    <p:sldId id="301" r:id="rId11"/>
    <p:sldId id="305" r:id="rId12"/>
    <p:sldId id="306" r:id="rId13"/>
    <p:sldId id="307" r:id="rId14"/>
    <p:sldId id="318" r:id="rId15"/>
    <p:sldId id="309" r:id="rId16"/>
    <p:sldId id="319" r:id="rId17"/>
    <p:sldId id="315" r:id="rId18"/>
    <p:sldId id="316" r:id="rId19"/>
    <p:sldId id="317" r:id="rId20"/>
    <p:sldId id="310" r:id="rId21"/>
    <p:sldId id="311" r:id="rId22"/>
    <p:sldId id="312" r:id="rId23"/>
    <p:sldId id="313" r:id="rId24"/>
    <p:sldId id="31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039"/>
    <a:srgbClr val="0B57A4"/>
    <a:srgbClr val="798EC4"/>
    <a:srgbClr val="F9B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0E8225-8FA2-442C-95B9-32D4BE4CE1BA}" v="2" dt="2023-09-14T15:52:37.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3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Kougher" userId="db31bda9-4345-484c-83c3-bca51edfd8e1" providerId="ADAL" clId="{46D7D29C-1AE1-4A67-B3AB-C8AF79FF80C6}"/>
    <pc:docChg chg="undo custSel modSld">
      <pc:chgData name="Abby Kougher" userId="db31bda9-4345-484c-83c3-bca51edfd8e1" providerId="ADAL" clId="{46D7D29C-1AE1-4A67-B3AB-C8AF79FF80C6}" dt="2023-06-08T12:38:18.512" v="20"/>
      <pc:docMkLst>
        <pc:docMk/>
      </pc:docMkLst>
      <pc:sldChg chg="delSp modSp mod">
        <pc:chgData name="Abby Kougher" userId="db31bda9-4345-484c-83c3-bca51edfd8e1" providerId="ADAL" clId="{46D7D29C-1AE1-4A67-B3AB-C8AF79FF80C6}" dt="2023-06-08T12:38:18.512" v="20"/>
        <pc:sldMkLst>
          <pc:docMk/>
          <pc:sldMk cId="4256314668" sldId="258"/>
        </pc:sldMkLst>
        <pc:spChg chg="del mod">
          <ac:chgData name="Abby Kougher" userId="db31bda9-4345-484c-83c3-bca51edfd8e1" providerId="ADAL" clId="{46D7D29C-1AE1-4A67-B3AB-C8AF79FF80C6}" dt="2023-06-08T12:38:18.512" v="20"/>
          <ac:spMkLst>
            <pc:docMk/>
            <pc:sldMk cId="4256314668" sldId="258"/>
            <ac:spMk id="2" creationId="{A3DFAF61-7125-7CB2-0460-708B14A4F39F}"/>
          </ac:spMkLst>
        </pc:spChg>
        <pc:spChg chg="del mod">
          <ac:chgData name="Abby Kougher" userId="db31bda9-4345-484c-83c3-bca51edfd8e1" providerId="ADAL" clId="{46D7D29C-1AE1-4A67-B3AB-C8AF79FF80C6}" dt="2023-06-08T12:38:18.512" v="18"/>
          <ac:spMkLst>
            <pc:docMk/>
            <pc:sldMk cId="4256314668" sldId="258"/>
            <ac:spMk id="3" creationId="{8F0237BF-8A47-B4B9-B769-C172BC028477}"/>
          </ac:spMkLst>
        </pc:spChg>
        <pc:spChg chg="mod">
          <ac:chgData name="Abby Kougher" userId="db31bda9-4345-484c-83c3-bca51edfd8e1" providerId="ADAL" clId="{46D7D29C-1AE1-4A67-B3AB-C8AF79FF80C6}" dt="2023-06-07T18:58:55.534" v="4" actId="20577"/>
          <ac:spMkLst>
            <pc:docMk/>
            <pc:sldMk cId="4256314668" sldId="258"/>
            <ac:spMk id="7" creationId="{B102B629-C792-B843-AA37-1A5DFC32918F}"/>
          </ac:spMkLst>
        </pc:spChg>
      </pc:sldChg>
      <pc:sldChg chg="modSp mod">
        <pc:chgData name="Abby Kougher" userId="db31bda9-4345-484c-83c3-bca51edfd8e1" providerId="ADAL" clId="{46D7D29C-1AE1-4A67-B3AB-C8AF79FF80C6}" dt="2023-06-07T19:05:16.944" v="13" actId="20577"/>
        <pc:sldMkLst>
          <pc:docMk/>
          <pc:sldMk cId="4120166757" sldId="310"/>
        </pc:sldMkLst>
        <pc:spChg chg="mod">
          <ac:chgData name="Abby Kougher" userId="db31bda9-4345-484c-83c3-bca51edfd8e1" providerId="ADAL" clId="{46D7D29C-1AE1-4A67-B3AB-C8AF79FF80C6}" dt="2023-06-07T19:05:16.944" v="13" actId="20577"/>
          <ac:spMkLst>
            <pc:docMk/>
            <pc:sldMk cId="4120166757" sldId="310"/>
            <ac:spMk id="12" creationId="{72C786AC-BB8F-B349-B7B9-9821E93EF597}"/>
          </ac:spMkLst>
        </pc:spChg>
      </pc:sldChg>
      <pc:sldChg chg="modSp mod">
        <pc:chgData name="Abby Kougher" userId="db31bda9-4345-484c-83c3-bca51edfd8e1" providerId="ADAL" clId="{46D7D29C-1AE1-4A67-B3AB-C8AF79FF80C6}" dt="2023-06-07T19:04:33.020" v="9" actId="20577"/>
        <pc:sldMkLst>
          <pc:docMk/>
          <pc:sldMk cId="825118350" sldId="318"/>
        </pc:sldMkLst>
        <pc:spChg chg="mod">
          <ac:chgData name="Abby Kougher" userId="db31bda9-4345-484c-83c3-bca51edfd8e1" providerId="ADAL" clId="{46D7D29C-1AE1-4A67-B3AB-C8AF79FF80C6}" dt="2023-06-07T19:04:33.020" v="9" actId="20577"/>
          <ac:spMkLst>
            <pc:docMk/>
            <pc:sldMk cId="825118350" sldId="318"/>
            <ac:spMk id="8" creationId="{09908BB6-432F-9948-AA43-05CC74256D9D}"/>
          </ac:spMkLst>
        </pc:spChg>
      </pc:sldChg>
    </pc:docChg>
  </pc:docChgLst>
  <pc:docChgLst>
    <pc:chgData name="Kitty Julian" userId="S::kitty.julian@unitedwayswpa.org::8675e030-5753-4fcd-aed8-946521f8f306" providerId="AD" clId="Web-{24C06DD2-BC43-FF3A-5853-61BB2D6F4E42}"/>
    <pc:docChg chg="modSld">
      <pc:chgData name="Kitty Julian" userId="S::kitty.julian@unitedwayswpa.org::8675e030-5753-4fcd-aed8-946521f8f306" providerId="AD" clId="Web-{24C06DD2-BC43-FF3A-5853-61BB2D6F4E42}" dt="2023-08-21T21:34:47.701" v="104" actId="20577"/>
      <pc:docMkLst>
        <pc:docMk/>
      </pc:docMkLst>
      <pc:sldChg chg="modSp">
        <pc:chgData name="Kitty Julian" userId="S::kitty.julian@unitedwayswpa.org::8675e030-5753-4fcd-aed8-946521f8f306" providerId="AD" clId="Web-{24C06DD2-BC43-FF3A-5853-61BB2D6F4E42}" dt="2023-08-21T21:27:41.320" v="2" actId="20577"/>
        <pc:sldMkLst>
          <pc:docMk/>
          <pc:sldMk cId="4256314668" sldId="258"/>
        </pc:sldMkLst>
        <pc:spChg chg="mod">
          <ac:chgData name="Kitty Julian" userId="S::kitty.julian@unitedwayswpa.org::8675e030-5753-4fcd-aed8-946521f8f306" providerId="AD" clId="Web-{24C06DD2-BC43-FF3A-5853-61BB2D6F4E42}" dt="2023-08-21T21:27:41.320" v="2" actId="20577"/>
          <ac:spMkLst>
            <pc:docMk/>
            <pc:sldMk cId="4256314668" sldId="258"/>
            <ac:spMk id="7" creationId="{B102B629-C792-B843-AA37-1A5DFC32918F}"/>
          </ac:spMkLst>
        </pc:spChg>
      </pc:sldChg>
      <pc:sldChg chg="modSp">
        <pc:chgData name="Kitty Julian" userId="S::kitty.julian@unitedwayswpa.org::8675e030-5753-4fcd-aed8-946521f8f306" providerId="AD" clId="Web-{24C06DD2-BC43-FF3A-5853-61BB2D6F4E42}" dt="2023-08-21T21:28:00.508" v="7" actId="20577"/>
        <pc:sldMkLst>
          <pc:docMk/>
          <pc:sldMk cId="964240566" sldId="300"/>
        </pc:sldMkLst>
        <pc:spChg chg="mod">
          <ac:chgData name="Kitty Julian" userId="S::kitty.julian@unitedwayswpa.org::8675e030-5753-4fcd-aed8-946521f8f306" providerId="AD" clId="Web-{24C06DD2-BC43-FF3A-5853-61BB2D6F4E42}" dt="2023-08-21T21:28:00.508" v="7" actId="20577"/>
          <ac:spMkLst>
            <pc:docMk/>
            <pc:sldMk cId="964240566" sldId="300"/>
            <ac:spMk id="2" creationId="{13DF4B1A-DEB1-8D79-AD35-4190F3182596}"/>
          </ac:spMkLst>
        </pc:spChg>
      </pc:sldChg>
      <pc:sldChg chg="modSp">
        <pc:chgData name="Kitty Julian" userId="S::kitty.julian@unitedwayswpa.org::8675e030-5753-4fcd-aed8-946521f8f306" providerId="AD" clId="Web-{24C06DD2-BC43-FF3A-5853-61BB2D6F4E42}" dt="2023-08-21T21:28:44.604" v="9" actId="20577"/>
        <pc:sldMkLst>
          <pc:docMk/>
          <pc:sldMk cId="6505045" sldId="305"/>
        </pc:sldMkLst>
        <pc:spChg chg="mod">
          <ac:chgData name="Kitty Julian" userId="S::kitty.julian@unitedwayswpa.org::8675e030-5753-4fcd-aed8-946521f8f306" providerId="AD" clId="Web-{24C06DD2-BC43-FF3A-5853-61BB2D6F4E42}" dt="2023-08-21T21:28:44.604" v="9" actId="20577"/>
          <ac:spMkLst>
            <pc:docMk/>
            <pc:sldMk cId="6505045" sldId="305"/>
            <ac:spMk id="8" creationId="{09908BB6-432F-9948-AA43-05CC74256D9D}"/>
          </ac:spMkLst>
        </pc:spChg>
      </pc:sldChg>
      <pc:sldChg chg="modSp">
        <pc:chgData name="Kitty Julian" userId="S::kitty.julian@unitedwayswpa.org::8675e030-5753-4fcd-aed8-946521f8f306" providerId="AD" clId="Web-{24C06DD2-BC43-FF3A-5853-61BB2D6F4E42}" dt="2023-08-21T21:28:52.386" v="12" actId="20577"/>
        <pc:sldMkLst>
          <pc:docMk/>
          <pc:sldMk cId="2757968238" sldId="306"/>
        </pc:sldMkLst>
        <pc:spChg chg="mod">
          <ac:chgData name="Kitty Julian" userId="S::kitty.julian@unitedwayswpa.org::8675e030-5753-4fcd-aed8-946521f8f306" providerId="AD" clId="Web-{24C06DD2-BC43-FF3A-5853-61BB2D6F4E42}" dt="2023-08-21T21:28:52.386" v="12" actId="20577"/>
          <ac:spMkLst>
            <pc:docMk/>
            <pc:sldMk cId="2757968238" sldId="306"/>
            <ac:spMk id="8" creationId="{09908BB6-432F-9948-AA43-05CC74256D9D}"/>
          </ac:spMkLst>
        </pc:spChg>
      </pc:sldChg>
      <pc:sldChg chg="modSp">
        <pc:chgData name="Kitty Julian" userId="S::kitty.julian@unitedwayswpa.org::8675e030-5753-4fcd-aed8-946521f8f306" providerId="AD" clId="Web-{24C06DD2-BC43-FF3A-5853-61BB2D6F4E42}" dt="2023-08-21T21:29:52.936" v="24" actId="20577"/>
        <pc:sldMkLst>
          <pc:docMk/>
          <pc:sldMk cId="431062513" sldId="309"/>
        </pc:sldMkLst>
        <pc:spChg chg="mod">
          <ac:chgData name="Kitty Julian" userId="S::kitty.julian@unitedwayswpa.org::8675e030-5753-4fcd-aed8-946521f8f306" providerId="AD" clId="Web-{24C06DD2-BC43-FF3A-5853-61BB2D6F4E42}" dt="2023-08-21T21:29:52.936" v="24" actId="20577"/>
          <ac:spMkLst>
            <pc:docMk/>
            <pc:sldMk cId="431062513" sldId="309"/>
            <ac:spMk id="8" creationId="{09908BB6-432F-9948-AA43-05CC74256D9D}"/>
          </ac:spMkLst>
        </pc:spChg>
      </pc:sldChg>
      <pc:sldChg chg="modSp">
        <pc:chgData name="Kitty Julian" userId="S::kitty.julian@unitedwayswpa.org::8675e030-5753-4fcd-aed8-946521f8f306" providerId="AD" clId="Web-{24C06DD2-BC43-FF3A-5853-61BB2D6F4E42}" dt="2023-08-21T21:34:37.560" v="102" actId="20577"/>
        <pc:sldMkLst>
          <pc:docMk/>
          <pc:sldMk cId="4120166757" sldId="310"/>
        </pc:sldMkLst>
        <pc:spChg chg="mod">
          <ac:chgData name="Kitty Julian" userId="S::kitty.julian@unitedwayswpa.org::8675e030-5753-4fcd-aed8-946521f8f306" providerId="AD" clId="Web-{24C06DD2-BC43-FF3A-5853-61BB2D6F4E42}" dt="2023-08-21T21:34:37.560" v="102" actId="20577"/>
          <ac:spMkLst>
            <pc:docMk/>
            <pc:sldMk cId="4120166757" sldId="310"/>
            <ac:spMk id="8" creationId="{09908BB6-432F-9948-AA43-05CC74256D9D}"/>
          </ac:spMkLst>
        </pc:spChg>
      </pc:sldChg>
      <pc:sldChg chg="modSp">
        <pc:chgData name="Kitty Julian" userId="S::kitty.julian@unitedwayswpa.org::8675e030-5753-4fcd-aed8-946521f8f306" providerId="AD" clId="Web-{24C06DD2-BC43-FF3A-5853-61BB2D6F4E42}" dt="2023-08-21T21:34:47.701" v="104" actId="20577"/>
        <pc:sldMkLst>
          <pc:docMk/>
          <pc:sldMk cId="350524297" sldId="311"/>
        </pc:sldMkLst>
        <pc:spChg chg="mod">
          <ac:chgData name="Kitty Julian" userId="S::kitty.julian@unitedwayswpa.org::8675e030-5753-4fcd-aed8-946521f8f306" providerId="AD" clId="Web-{24C06DD2-BC43-FF3A-5853-61BB2D6F4E42}" dt="2023-08-21T21:34:47.701" v="104" actId="20577"/>
          <ac:spMkLst>
            <pc:docMk/>
            <pc:sldMk cId="350524297" sldId="311"/>
            <ac:spMk id="8" creationId="{09908BB6-432F-9948-AA43-05CC74256D9D}"/>
          </ac:spMkLst>
        </pc:spChg>
      </pc:sldChg>
      <pc:sldChg chg="modSp">
        <pc:chgData name="Kitty Julian" userId="S::kitty.julian@unitedwayswpa.org::8675e030-5753-4fcd-aed8-946521f8f306" providerId="AD" clId="Web-{24C06DD2-BC43-FF3A-5853-61BB2D6F4E42}" dt="2023-08-21T21:31:47.363" v="55" actId="20577"/>
        <pc:sldMkLst>
          <pc:docMk/>
          <pc:sldMk cId="3004496248" sldId="315"/>
        </pc:sldMkLst>
        <pc:spChg chg="mod">
          <ac:chgData name="Kitty Julian" userId="S::kitty.julian@unitedwayswpa.org::8675e030-5753-4fcd-aed8-946521f8f306" providerId="AD" clId="Web-{24C06DD2-BC43-FF3A-5853-61BB2D6F4E42}" dt="2023-08-21T21:31:47.363" v="55" actId="20577"/>
          <ac:spMkLst>
            <pc:docMk/>
            <pc:sldMk cId="3004496248" sldId="315"/>
            <ac:spMk id="9" creationId="{D67F7890-6A42-BB80-F47A-8278A9B49973}"/>
          </ac:spMkLst>
        </pc:spChg>
      </pc:sldChg>
      <pc:sldChg chg="modSp">
        <pc:chgData name="Kitty Julian" userId="S::kitty.julian@unitedwayswpa.org::8675e030-5753-4fcd-aed8-946521f8f306" providerId="AD" clId="Web-{24C06DD2-BC43-FF3A-5853-61BB2D6F4E42}" dt="2023-08-21T21:32:16.865" v="63" actId="20577"/>
        <pc:sldMkLst>
          <pc:docMk/>
          <pc:sldMk cId="1238132812" sldId="316"/>
        </pc:sldMkLst>
        <pc:spChg chg="mod">
          <ac:chgData name="Kitty Julian" userId="S::kitty.julian@unitedwayswpa.org::8675e030-5753-4fcd-aed8-946521f8f306" providerId="AD" clId="Web-{24C06DD2-BC43-FF3A-5853-61BB2D6F4E42}" dt="2023-08-21T21:32:16.865" v="63" actId="20577"/>
          <ac:spMkLst>
            <pc:docMk/>
            <pc:sldMk cId="1238132812" sldId="316"/>
            <ac:spMk id="9" creationId="{D67F7890-6A42-BB80-F47A-8278A9B49973}"/>
          </ac:spMkLst>
        </pc:spChg>
      </pc:sldChg>
      <pc:sldChg chg="modSp">
        <pc:chgData name="Kitty Julian" userId="S::kitty.julian@unitedwayswpa.org::8675e030-5753-4fcd-aed8-946521f8f306" providerId="AD" clId="Web-{24C06DD2-BC43-FF3A-5853-61BB2D6F4E42}" dt="2023-08-21T21:34:23.075" v="100" actId="20577"/>
        <pc:sldMkLst>
          <pc:docMk/>
          <pc:sldMk cId="2113225931" sldId="317"/>
        </pc:sldMkLst>
        <pc:spChg chg="mod">
          <ac:chgData name="Kitty Julian" userId="S::kitty.julian@unitedwayswpa.org::8675e030-5753-4fcd-aed8-946521f8f306" providerId="AD" clId="Web-{24C06DD2-BC43-FF3A-5853-61BB2D6F4E42}" dt="2023-08-21T21:32:36.600" v="66" actId="20577"/>
          <ac:spMkLst>
            <pc:docMk/>
            <pc:sldMk cId="2113225931" sldId="317"/>
            <ac:spMk id="9" creationId="{D67F7890-6A42-BB80-F47A-8278A9B49973}"/>
          </ac:spMkLst>
        </pc:spChg>
        <pc:spChg chg="mod">
          <ac:chgData name="Kitty Julian" userId="S::kitty.julian@unitedwayswpa.org::8675e030-5753-4fcd-aed8-946521f8f306" providerId="AD" clId="Web-{24C06DD2-BC43-FF3A-5853-61BB2D6F4E42}" dt="2023-08-21T21:33:56.761" v="86" actId="20577"/>
          <ac:spMkLst>
            <pc:docMk/>
            <pc:sldMk cId="2113225931" sldId="317"/>
            <ac:spMk id="14" creationId="{FA23EA5A-B370-4491-EB21-5A35511FAF26}"/>
          </ac:spMkLst>
        </pc:spChg>
        <pc:spChg chg="mod">
          <ac:chgData name="Kitty Julian" userId="S::kitty.julian@unitedwayswpa.org::8675e030-5753-4fcd-aed8-946521f8f306" providerId="AD" clId="Web-{24C06DD2-BC43-FF3A-5853-61BB2D6F4E42}" dt="2023-08-21T21:34:23.075" v="100" actId="20577"/>
          <ac:spMkLst>
            <pc:docMk/>
            <pc:sldMk cId="2113225931" sldId="317"/>
            <ac:spMk id="15" creationId="{891510D1-41A9-08CD-1A18-F0EE7F90868D}"/>
          </ac:spMkLst>
        </pc:spChg>
      </pc:sldChg>
      <pc:sldChg chg="modSp">
        <pc:chgData name="Kitty Julian" userId="S::kitty.julian@unitedwayswpa.org::8675e030-5753-4fcd-aed8-946521f8f306" providerId="AD" clId="Web-{24C06DD2-BC43-FF3A-5853-61BB2D6F4E42}" dt="2023-08-21T21:29:04.136" v="13" actId="20577"/>
        <pc:sldMkLst>
          <pc:docMk/>
          <pc:sldMk cId="825118350" sldId="318"/>
        </pc:sldMkLst>
        <pc:spChg chg="mod">
          <ac:chgData name="Kitty Julian" userId="S::kitty.julian@unitedwayswpa.org::8675e030-5753-4fcd-aed8-946521f8f306" providerId="AD" clId="Web-{24C06DD2-BC43-FF3A-5853-61BB2D6F4E42}" dt="2023-08-21T21:29:04.136" v="13" actId="20577"/>
          <ac:spMkLst>
            <pc:docMk/>
            <pc:sldMk cId="825118350" sldId="318"/>
            <ac:spMk id="8" creationId="{09908BB6-432F-9948-AA43-05CC74256D9D}"/>
          </ac:spMkLst>
        </pc:spChg>
      </pc:sldChg>
      <pc:sldChg chg="modSp">
        <pc:chgData name="Kitty Julian" userId="S::kitty.julian@unitedwayswpa.org::8675e030-5753-4fcd-aed8-946521f8f306" providerId="AD" clId="Web-{24C06DD2-BC43-FF3A-5853-61BB2D6F4E42}" dt="2023-08-21T21:31:26.159" v="52" actId="20577"/>
        <pc:sldMkLst>
          <pc:docMk/>
          <pc:sldMk cId="3120157130" sldId="319"/>
        </pc:sldMkLst>
        <pc:spChg chg="mod">
          <ac:chgData name="Kitty Julian" userId="S::kitty.julian@unitedwayswpa.org::8675e030-5753-4fcd-aed8-946521f8f306" providerId="AD" clId="Web-{24C06DD2-BC43-FF3A-5853-61BB2D6F4E42}" dt="2023-08-21T21:31:26.159" v="52" actId="20577"/>
          <ac:spMkLst>
            <pc:docMk/>
            <pc:sldMk cId="3120157130" sldId="319"/>
            <ac:spMk id="3" creationId="{589088CE-DA62-859E-AD97-AB0DE05FB682}"/>
          </ac:spMkLst>
        </pc:spChg>
        <pc:spChg chg="mod">
          <ac:chgData name="Kitty Julian" userId="S::kitty.julian@unitedwayswpa.org::8675e030-5753-4fcd-aed8-946521f8f306" providerId="AD" clId="Web-{24C06DD2-BC43-FF3A-5853-61BB2D6F4E42}" dt="2023-08-21T21:30:19.906" v="31" actId="20577"/>
          <ac:spMkLst>
            <pc:docMk/>
            <pc:sldMk cId="3120157130" sldId="319"/>
            <ac:spMk id="8" creationId="{09908BB6-432F-9948-AA43-05CC74256D9D}"/>
          </ac:spMkLst>
        </pc:spChg>
      </pc:sldChg>
    </pc:docChg>
  </pc:docChgLst>
  <pc:docChgLst>
    <pc:chgData name="Abby Kougher" userId="db31bda9-4345-484c-83c3-bca51edfd8e1" providerId="ADAL" clId="{15AA2AA5-AE38-42EE-A84B-6D9C8F479620}"/>
    <pc:docChg chg="custSel delSld modSld">
      <pc:chgData name="Abby Kougher" userId="db31bda9-4345-484c-83c3-bca51edfd8e1" providerId="ADAL" clId="{15AA2AA5-AE38-42EE-A84B-6D9C8F479620}" dt="2022-09-07T14:48:11.646" v="5"/>
      <pc:docMkLst>
        <pc:docMk/>
      </pc:docMkLst>
      <pc:sldChg chg="del">
        <pc:chgData name="Abby Kougher" userId="db31bda9-4345-484c-83c3-bca51edfd8e1" providerId="ADAL" clId="{15AA2AA5-AE38-42EE-A84B-6D9C8F479620}" dt="2022-09-07T14:44:30.586" v="0" actId="2696"/>
        <pc:sldMkLst>
          <pc:docMk/>
          <pc:sldMk cId="1906736438" sldId="303"/>
        </pc:sldMkLst>
      </pc:sldChg>
      <pc:sldChg chg="modSp mod">
        <pc:chgData name="Abby Kougher" userId="db31bda9-4345-484c-83c3-bca51edfd8e1" providerId="ADAL" clId="{15AA2AA5-AE38-42EE-A84B-6D9C8F479620}" dt="2022-09-07T14:48:11.646" v="5"/>
        <pc:sldMkLst>
          <pc:docMk/>
          <pc:sldMk cId="1238132812" sldId="316"/>
        </pc:sldMkLst>
        <pc:spChg chg="mod">
          <ac:chgData name="Abby Kougher" userId="db31bda9-4345-484c-83c3-bca51edfd8e1" providerId="ADAL" clId="{15AA2AA5-AE38-42EE-A84B-6D9C8F479620}" dt="2022-09-07T14:48:11.646" v="5"/>
          <ac:spMkLst>
            <pc:docMk/>
            <pc:sldMk cId="1238132812" sldId="316"/>
            <ac:spMk id="5" creationId="{3595BB5C-4123-523E-43DE-7BC896A2B307}"/>
          </ac:spMkLst>
        </pc:spChg>
        <pc:spChg chg="mod">
          <ac:chgData name="Abby Kougher" userId="db31bda9-4345-484c-83c3-bca51edfd8e1" providerId="ADAL" clId="{15AA2AA5-AE38-42EE-A84B-6D9C8F479620}" dt="2022-09-07T14:47:56.823" v="4" actId="313"/>
          <ac:spMkLst>
            <pc:docMk/>
            <pc:sldMk cId="1238132812" sldId="316"/>
            <ac:spMk id="12" creationId="{241685FF-3F16-CEB2-37D0-FDB596A36CFE}"/>
          </ac:spMkLst>
        </pc:spChg>
        <pc:picChg chg="mod">
          <ac:chgData name="Abby Kougher" userId="db31bda9-4345-484c-83c3-bca51edfd8e1" providerId="ADAL" clId="{15AA2AA5-AE38-42EE-A84B-6D9C8F479620}" dt="2022-09-07T14:47:10.593" v="1" actId="14826"/>
          <ac:picMkLst>
            <pc:docMk/>
            <pc:sldMk cId="1238132812" sldId="316"/>
            <ac:picMk id="13" creationId="{15EC65B5-B1C1-2AF1-9EC1-D6FFB1D14F44}"/>
          </ac:picMkLst>
        </pc:picChg>
        <pc:picChg chg="mod">
          <ac:chgData name="Abby Kougher" userId="db31bda9-4345-484c-83c3-bca51edfd8e1" providerId="ADAL" clId="{15AA2AA5-AE38-42EE-A84B-6D9C8F479620}" dt="2022-09-07T14:47:36.659" v="3" actId="14826"/>
          <ac:picMkLst>
            <pc:docMk/>
            <pc:sldMk cId="1238132812" sldId="316"/>
            <ac:picMk id="17" creationId="{CA053228-471F-9019-7433-F382E50568DB}"/>
          </ac:picMkLst>
        </pc:picChg>
      </pc:sldChg>
    </pc:docChg>
  </pc:docChgLst>
  <pc:docChgLst>
    <pc:chgData name="Abby Kougher" userId="S::abby.kougher@unitedwayswpa.org::db31bda9-4345-484c-83c3-bca51edfd8e1" providerId="AD" clId="Web-{9AB487A9-3192-B296-F294-13EBBEADA81B}"/>
    <pc:docChg chg="modSld">
      <pc:chgData name="Abby Kougher" userId="S::abby.kougher@unitedwayswpa.org::db31bda9-4345-484c-83c3-bca51edfd8e1" providerId="AD" clId="Web-{9AB487A9-3192-B296-F294-13EBBEADA81B}" dt="2023-08-25T14:14:54.707" v="51" actId="20577"/>
      <pc:docMkLst>
        <pc:docMk/>
      </pc:docMkLst>
      <pc:sldChg chg="modSp">
        <pc:chgData name="Abby Kougher" userId="S::abby.kougher@unitedwayswpa.org::db31bda9-4345-484c-83c3-bca51edfd8e1" providerId="AD" clId="Web-{9AB487A9-3192-B296-F294-13EBBEADA81B}" dt="2023-08-25T14:14:54.707" v="51" actId="20577"/>
        <pc:sldMkLst>
          <pc:docMk/>
          <pc:sldMk cId="2113225931" sldId="317"/>
        </pc:sldMkLst>
        <pc:spChg chg="mod">
          <ac:chgData name="Abby Kougher" userId="S::abby.kougher@unitedwayswpa.org::db31bda9-4345-484c-83c3-bca51edfd8e1" providerId="AD" clId="Web-{9AB487A9-3192-B296-F294-13EBBEADA81B}" dt="2023-08-25T14:13:25.014" v="0" actId="20577"/>
          <ac:spMkLst>
            <pc:docMk/>
            <pc:sldMk cId="2113225931" sldId="317"/>
            <ac:spMk id="14" creationId="{FA23EA5A-B370-4491-EB21-5A35511FAF26}"/>
          </ac:spMkLst>
        </pc:spChg>
        <pc:spChg chg="mod">
          <ac:chgData name="Abby Kougher" userId="S::abby.kougher@unitedwayswpa.org::db31bda9-4345-484c-83c3-bca51edfd8e1" providerId="AD" clId="Web-{9AB487A9-3192-B296-F294-13EBBEADA81B}" dt="2023-08-25T14:14:54.707" v="51" actId="20577"/>
          <ac:spMkLst>
            <pc:docMk/>
            <pc:sldMk cId="2113225931" sldId="317"/>
            <ac:spMk id="15" creationId="{891510D1-41A9-08CD-1A18-F0EE7F90868D}"/>
          </ac:spMkLst>
        </pc:spChg>
      </pc:sldChg>
    </pc:docChg>
  </pc:docChgLst>
  <pc:docChgLst>
    <pc:chgData name="Abby Kougher" userId="db31bda9-4345-484c-83c3-bca51edfd8e1" providerId="ADAL" clId="{650E8225-8FA2-442C-95B9-32D4BE4CE1BA}"/>
    <pc:docChg chg="custSel modSld">
      <pc:chgData name="Abby Kougher" userId="db31bda9-4345-484c-83c3-bca51edfd8e1" providerId="ADAL" clId="{650E8225-8FA2-442C-95B9-32D4BE4CE1BA}" dt="2023-09-14T15:52:51.680" v="9" actId="1076"/>
      <pc:docMkLst>
        <pc:docMk/>
      </pc:docMkLst>
      <pc:sldChg chg="addSp delSp modSp mod">
        <pc:chgData name="Abby Kougher" userId="db31bda9-4345-484c-83c3-bca51edfd8e1" providerId="ADAL" clId="{650E8225-8FA2-442C-95B9-32D4BE4CE1BA}" dt="2023-09-14T15:52:51.680" v="9" actId="1076"/>
        <pc:sldMkLst>
          <pc:docMk/>
          <pc:sldMk cId="1122081747" sldId="299"/>
        </pc:sldMkLst>
        <pc:picChg chg="add mod">
          <ac:chgData name="Abby Kougher" userId="db31bda9-4345-484c-83c3-bca51edfd8e1" providerId="ADAL" clId="{650E8225-8FA2-442C-95B9-32D4BE4CE1BA}" dt="2023-09-14T15:52:51.680" v="9" actId="1076"/>
          <ac:picMkLst>
            <pc:docMk/>
            <pc:sldMk cId="1122081747" sldId="299"/>
            <ac:picMk id="2" creationId="{B869708A-FBA6-E940-49FC-B3615246D243}"/>
          </ac:picMkLst>
        </pc:picChg>
        <pc:picChg chg="del">
          <ac:chgData name="Abby Kougher" userId="db31bda9-4345-484c-83c3-bca51edfd8e1" providerId="ADAL" clId="{650E8225-8FA2-442C-95B9-32D4BE4CE1BA}" dt="2023-09-14T15:52:28.956" v="5" actId="478"/>
          <ac:picMkLst>
            <pc:docMk/>
            <pc:sldMk cId="1122081747" sldId="299"/>
            <ac:picMk id="5" creationId="{34FCA143-A2D5-1F43-BE70-77AFC8A47BE8}"/>
          </ac:picMkLst>
        </pc:picChg>
      </pc:sldChg>
      <pc:sldChg chg="addSp delSp modSp mod">
        <pc:chgData name="Abby Kougher" userId="db31bda9-4345-484c-83c3-bca51edfd8e1" providerId="ADAL" clId="{650E8225-8FA2-442C-95B9-32D4BE4CE1BA}" dt="2023-09-14T15:52:01.148" v="4" actId="1076"/>
        <pc:sldMkLst>
          <pc:docMk/>
          <pc:sldMk cId="1906736438" sldId="303"/>
        </pc:sldMkLst>
        <pc:picChg chg="add mod">
          <ac:chgData name="Abby Kougher" userId="db31bda9-4345-484c-83c3-bca51edfd8e1" providerId="ADAL" clId="{650E8225-8FA2-442C-95B9-32D4BE4CE1BA}" dt="2023-09-14T15:52:01.148" v="4" actId="1076"/>
          <ac:picMkLst>
            <pc:docMk/>
            <pc:sldMk cId="1906736438" sldId="303"/>
            <ac:picMk id="3" creationId="{34D90CD1-0A74-4E13-9A85-A0C8C8B7F6A5}"/>
          </ac:picMkLst>
        </pc:picChg>
        <pc:picChg chg="del">
          <ac:chgData name="Abby Kougher" userId="db31bda9-4345-484c-83c3-bca51edfd8e1" providerId="ADAL" clId="{650E8225-8FA2-442C-95B9-32D4BE4CE1BA}" dt="2023-09-14T15:51:42.037" v="0" actId="478"/>
          <ac:picMkLst>
            <pc:docMk/>
            <pc:sldMk cId="1906736438" sldId="303"/>
            <ac:picMk id="5" creationId="{1137CA50-E335-3BC1-8627-7EE76A52B6A3}"/>
          </ac:picMkLst>
        </pc:picChg>
      </pc:sldChg>
    </pc:docChg>
  </pc:docChgLst>
  <pc:docChgLst>
    <pc:chgData name="Abby Kougher" userId="db31bda9-4345-484c-83c3-bca51edfd8e1" providerId="ADAL" clId="{008DFA25-5B74-43EE-B7DF-5A7E89060111}"/>
    <pc:docChg chg="custSel addSld delSld modSld">
      <pc:chgData name="Abby Kougher" userId="db31bda9-4345-484c-83c3-bca51edfd8e1" providerId="ADAL" clId="{008DFA25-5B74-43EE-B7DF-5A7E89060111}" dt="2022-09-29T12:47:02.964" v="16" actId="14100"/>
      <pc:docMkLst>
        <pc:docMk/>
      </pc:docMkLst>
      <pc:sldChg chg="addSp delSp modSp add mod">
        <pc:chgData name="Abby Kougher" userId="db31bda9-4345-484c-83c3-bca51edfd8e1" providerId="ADAL" clId="{008DFA25-5B74-43EE-B7DF-5A7E89060111}" dt="2022-09-29T12:47:02.964" v="16" actId="14100"/>
        <pc:sldMkLst>
          <pc:docMk/>
          <pc:sldMk cId="1906736438" sldId="303"/>
        </pc:sldMkLst>
        <pc:spChg chg="del">
          <ac:chgData name="Abby Kougher" userId="db31bda9-4345-484c-83c3-bca51edfd8e1" providerId="ADAL" clId="{008DFA25-5B74-43EE-B7DF-5A7E89060111}" dt="2022-09-29T12:45:49.723" v="3" actId="478"/>
          <ac:spMkLst>
            <pc:docMk/>
            <pc:sldMk cId="1906736438" sldId="303"/>
            <ac:spMk id="2" creationId="{00722808-A30D-BC9B-F7A7-F33333A5F2E4}"/>
          </ac:spMkLst>
        </pc:spChg>
        <pc:picChg chg="del">
          <ac:chgData name="Abby Kougher" userId="db31bda9-4345-484c-83c3-bca51edfd8e1" providerId="ADAL" clId="{008DFA25-5B74-43EE-B7DF-5A7E89060111}" dt="2022-09-29T12:46:03.311" v="4" actId="478"/>
          <ac:picMkLst>
            <pc:docMk/>
            <pc:sldMk cId="1906736438" sldId="303"/>
            <ac:picMk id="3" creationId="{75FE0EFE-FC32-9F40-96B2-2CC1F6749086}"/>
          </ac:picMkLst>
        </pc:picChg>
        <pc:picChg chg="add mod">
          <ac:chgData name="Abby Kougher" userId="db31bda9-4345-484c-83c3-bca51edfd8e1" providerId="ADAL" clId="{008DFA25-5B74-43EE-B7DF-5A7E89060111}" dt="2022-09-29T12:47:02.964" v="16" actId="14100"/>
          <ac:picMkLst>
            <pc:docMk/>
            <pc:sldMk cId="1906736438" sldId="303"/>
            <ac:picMk id="5" creationId="{1137CA50-E335-3BC1-8627-7EE76A52B6A3}"/>
          </ac:picMkLst>
        </pc:picChg>
      </pc:sldChg>
      <pc:sldChg chg="new del">
        <pc:chgData name="Abby Kougher" userId="db31bda9-4345-484c-83c3-bca51edfd8e1" providerId="ADAL" clId="{008DFA25-5B74-43EE-B7DF-5A7E89060111}" dt="2022-09-29T12:45:46.343" v="2" actId="47"/>
        <pc:sldMkLst>
          <pc:docMk/>
          <pc:sldMk cId="2836417189" sldId="32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CD1A-4EB3-7843-A2B9-997223C0B5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78C5B2-6987-0942-A2AF-8807612569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2E7705-9783-674C-BD9C-0F38527748AB}"/>
              </a:ext>
            </a:extLst>
          </p:cNvPr>
          <p:cNvSpPr>
            <a:spLocks noGrp="1"/>
          </p:cNvSpPr>
          <p:nvPr>
            <p:ph type="dt" sz="half" idx="10"/>
          </p:nvPr>
        </p:nvSpPr>
        <p:spPr/>
        <p:txBody>
          <a:bodyPr/>
          <a:lstStyle/>
          <a:p>
            <a:fld id="{66A33F5F-DD2C-DA48-8578-83FF7AAA53A2}" type="datetimeFigureOut">
              <a:rPr lang="en-US" smtClean="0"/>
              <a:t>9/14/2023</a:t>
            </a:fld>
            <a:endParaRPr lang="en-US"/>
          </a:p>
        </p:txBody>
      </p:sp>
      <p:sp>
        <p:nvSpPr>
          <p:cNvPr id="5" name="Footer Placeholder 4">
            <a:extLst>
              <a:ext uri="{FF2B5EF4-FFF2-40B4-BE49-F238E27FC236}">
                <a16:creationId xmlns:a16="http://schemas.microsoft.com/office/drawing/2014/main" id="{E1E8CDEE-6C87-E647-903F-151992D4B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A4A88-1515-1249-9EAF-FBAE9C12DFB0}"/>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261208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8C90-EC30-1F43-BEAF-148548F402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8C904D-923D-7A41-84F9-874FF8D555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22594-1163-B847-8816-FE84B3A8B30B}"/>
              </a:ext>
            </a:extLst>
          </p:cNvPr>
          <p:cNvSpPr>
            <a:spLocks noGrp="1"/>
          </p:cNvSpPr>
          <p:nvPr>
            <p:ph type="dt" sz="half" idx="10"/>
          </p:nvPr>
        </p:nvSpPr>
        <p:spPr/>
        <p:txBody>
          <a:bodyPr/>
          <a:lstStyle/>
          <a:p>
            <a:fld id="{66A33F5F-DD2C-DA48-8578-83FF7AAA53A2}" type="datetimeFigureOut">
              <a:rPr lang="en-US" smtClean="0"/>
              <a:t>9/14/2023</a:t>
            </a:fld>
            <a:endParaRPr lang="en-US"/>
          </a:p>
        </p:txBody>
      </p:sp>
      <p:sp>
        <p:nvSpPr>
          <p:cNvPr id="5" name="Footer Placeholder 4">
            <a:extLst>
              <a:ext uri="{FF2B5EF4-FFF2-40B4-BE49-F238E27FC236}">
                <a16:creationId xmlns:a16="http://schemas.microsoft.com/office/drawing/2014/main" id="{0BAD0CF3-1AF0-854D-A95B-7B52B6CED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96C97-6D44-304D-821D-3BA7C2E8CC30}"/>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321150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3824B-56B6-754A-878B-78C50756A5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96CC89-0A4B-9947-81BE-328A25065A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5FAED-C283-F84C-ADA7-67FBD7C50C01}"/>
              </a:ext>
            </a:extLst>
          </p:cNvPr>
          <p:cNvSpPr>
            <a:spLocks noGrp="1"/>
          </p:cNvSpPr>
          <p:nvPr>
            <p:ph type="dt" sz="half" idx="10"/>
          </p:nvPr>
        </p:nvSpPr>
        <p:spPr/>
        <p:txBody>
          <a:bodyPr/>
          <a:lstStyle/>
          <a:p>
            <a:fld id="{66A33F5F-DD2C-DA48-8578-83FF7AAA53A2}" type="datetimeFigureOut">
              <a:rPr lang="en-US" smtClean="0"/>
              <a:t>9/14/2023</a:t>
            </a:fld>
            <a:endParaRPr lang="en-US"/>
          </a:p>
        </p:txBody>
      </p:sp>
      <p:sp>
        <p:nvSpPr>
          <p:cNvPr id="5" name="Footer Placeholder 4">
            <a:extLst>
              <a:ext uri="{FF2B5EF4-FFF2-40B4-BE49-F238E27FC236}">
                <a16:creationId xmlns:a16="http://schemas.microsoft.com/office/drawing/2014/main" id="{23F7E11A-208B-8A4C-82EE-253026172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F1B3E-1DD8-204E-B1E6-F29E72C54988}"/>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43369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B989-3894-8C48-A474-1E14B791F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965F9-BF6B-474C-B3D5-07070A0439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243B3-694A-C649-958D-FB5CA617B933}"/>
              </a:ext>
            </a:extLst>
          </p:cNvPr>
          <p:cNvSpPr>
            <a:spLocks noGrp="1"/>
          </p:cNvSpPr>
          <p:nvPr>
            <p:ph type="dt" sz="half" idx="10"/>
          </p:nvPr>
        </p:nvSpPr>
        <p:spPr/>
        <p:txBody>
          <a:bodyPr/>
          <a:lstStyle/>
          <a:p>
            <a:fld id="{66A33F5F-DD2C-DA48-8578-83FF7AAA53A2}" type="datetimeFigureOut">
              <a:rPr lang="en-US" smtClean="0"/>
              <a:t>9/14/2023</a:t>
            </a:fld>
            <a:endParaRPr lang="en-US"/>
          </a:p>
        </p:txBody>
      </p:sp>
      <p:sp>
        <p:nvSpPr>
          <p:cNvPr id="5" name="Footer Placeholder 4">
            <a:extLst>
              <a:ext uri="{FF2B5EF4-FFF2-40B4-BE49-F238E27FC236}">
                <a16:creationId xmlns:a16="http://schemas.microsoft.com/office/drawing/2014/main" id="{26F7D85E-FE89-184C-95E3-5B7FFDB35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FCAA6-4FBF-C946-BE82-749772DCB786}"/>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381837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6253-69A0-9342-BBF6-C9727F1E8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A4D8CB-3F0E-A24A-AC7A-5E3FA7E5F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3A1EAD-8CBC-4345-938E-405F01468114}"/>
              </a:ext>
            </a:extLst>
          </p:cNvPr>
          <p:cNvSpPr>
            <a:spLocks noGrp="1"/>
          </p:cNvSpPr>
          <p:nvPr>
            <p:ph type="dt" sz="half" idx="10"/>
          </p:nvPr>
        </p:nvSpPr>
        <p:spPr/>
        <p:txBody>
          <a:bodyPr/>
          <a:lstStyle/>
          <a:p>
            <a:fld id="{66A33F5F-DD2C-DA48-8578-83FF7AAA53A2}" type="datetimeFigureOut">
              <a:rPr lang="en-US" smtClean="0"/>
              <a:t>9/14/2023</a:t>
            </a:fld>
            <a:endParaRPr lang="en-US"/>
          </a:p>
        </p:txBody>
      </p:sp>
      <p:sp>
        <p:nvSpPr>
          <p:cNvPr id="5" name="Footer Placeholder 4">
            <a:extLst>
              <a:ext uri="{FF2B5EF4-FFF2-40B4-BE49-F238E27FC236}">
                <a16:creationId xmlns:a16="http://schemas.microsoft.com/office/drawing/2014/main" id="{D198C1AA-C1DC-3B49-8A2B-4EE7363F2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362AA-5897-E147-AACE-644DF01298FC}"/>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277595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A50F-9063-D640-A7E6-FE78C675F8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76D80-6669-9748-9C33-97ED4BFB5A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AB807-80F5-6E46-AC48-DDCE59B9F6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8832A6-48B9-F641-AB54-35438955DFF9}"/>
              </a:ext>
            </a:extLst>
          </p:cNvPr>
          <p:cNvSpPr>
            <a:spLocks noGrp="1"/>
          </p:cNvSpPr>
          <p:nvPr>
            <p:ph type="dt" sz="half" idx="10"/>
          </p:nvPr>
        </p:nvSpPr>
        <p:spPr/>
        <p:txBody>
          <a:bodyPr/>
          <a:lstStyle/>
          <a:p>
            <a:fld id="{66A33F5F-DD2C-DA48-8578-83FF7AAA53A2}" type="datetimeFigureOut">
              <a:rPr lang="en-US" smtClean="0"/>
              <a:t>9/14/2023</a:t>
            </a:fld>
            <a:endParaRPr lang="en-US"/>
          </a:p>
        </p:txBody>
      </p:sp>
      <p:sp>
        <p:nvSpPr>
          <p:cNvPr id="6" name="Footer Placeholder 5">
            <a:extLst>
              <a:ext uri="{FF2B5EF4-FFF2-40B4-BE49-F238E27FC236}">
                <a16:creationId xmlns:a16="http://schemas.microsoft.com/office/drawing/2014/main" id="{056B6C82-1DBE-D543-9D0A-F732AD8E7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5E7C3-A387-FA46-8134-0E66FCCFBC1D}"/>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190059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3F4F-5E9F-BB4D-80BF-264A8D5B8C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BC4A16-A2CF-D841-84D3-4DCC0132A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F153A4-A6D5-4440-B088-632BD70163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894BB-12B7-6441-8845-81035B08D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F3ED54-E51F-0F4F-8391-54A1FACD9E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B1C9A6-A046-3045-BB7B-0420B54D061C}"/>
              </a:ext>
            </a:extLst>
          </p:cNvPr>
          <p:cNvSpPr>
            <a:spLocks noGrp="1"/>
          </p:cNvSpPr>
          <p:nvPr>
            <p:ph type="dt" sz="half" idx="10"/>
          </p:nvPr>
        </p:nvSpPr>
        <p:spPr/>
        <p:txBody>
          <a:bodyPr/>
          <a:lstStyle/>
          <a:p>
            <a:fld id="{66A33F5F-DD2C-DA48-8578-83FF7AAA53A2}" type="datetimeFigureOut">
              <a:rPr lang="en-US" smtClean="0"/>
              <a:t>9/14/2023</a:t>
            </a:fld>
            <a:endParaRPr lang="en-US"/>
          </a:p>
        </p:txBody>
      </p:sp>
      <p:sp>
        <p:nvSpPr>
          <p:cNvPr id="8" name="Footer Placeholder 7">
            <a:extLst>
              <a:ext uri="{FF2B5EF4-FFF2-40B4-BE49-F238E27FC236}">
                <a16:creationId xmlns:a16="http://schemas.microsoft.com/office/drawing/2014/main" id="{19947C67-FF53-0845-B3B6-D5114836C3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0FC904-4072-A04C-B717-5CBAB123ECB8}"/>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261795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2116-AFEC-6142-90A2-D9B5AD1742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C5C9AD-B1CD-B146-B2E5-C170DC00AB80}"/>
              </a:ext>
            </a:extLst>
          </p:cNvPr>
          <p:cNvSpPr>
            <a:spLocks noGrp="1"/>
          </p:cNvSpPr>
          <p:nvPr>
            <p:ph type="dt" sz="half" idx="10"/>
          </p:nvPr>
        </p:nvSpPr>
        <p:spPr/>
        <p:txBody>
          <a:bodyPr/>
          <a:lstStyle/>
          <a:p>
            <a:fld id="{66A33F5F-DD2C-DA48-8578-83FF7AAA53A2}" type="datetimeFigureOut">
              <a:rPr lang="en-US" smtClean="0"/>
              <a:t>9/14/2023</a:t>
            </a:fld>
            <a:endParaRPr lang="en-US"/>
          </a:p>
        </p:txBody>
      </p:sp>
      <p:sp>
        <p:nvSpPr>
          <p:cNvPr id="4" name="Footer Placeholder 3">
            <a:extLst>
              <a:ext uri="{FF2B5EF4-FFF2-40B4-BE49-F238E27FC236}">
                <a16:creationId xmlns:a16="http://schemas.microsoft.com/office/drawing/2014/main" id="{91651973-5325-3A4F-B49F-DFA2451A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7D1175-CD03-EC41-8755-B13695CE33EE}"/>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147406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4A1D1-A1FA-B046-8626-67F8F5408918}"/>
              </a:ext>
            </a:extLst>
          </p:cNvPr>
          <p:cNvSpPr>
            <a:spLocks noGrp="1"/>
          </p:cNvSpPr>
          <p:nvPr>
            <p:ph type="dt" sz="half" idx="10"/>
          </p:nvPr>
        </p:nvSpPr>
        <p:spPr/>
        <p:txBody>
          <a:bodyPr/>
          <a:lstStyle/>
          <a:p>
            <a:fld id="{66A33F5F-DD2C-DA48-8578-83FF7AAA53A2}" type="datetimeFigureOut">
              <a:rPr lang="en-US" smtClean="0"/>
              <a:t>9/14/2023</a:t>
            </a:fld>
            <a:endParaRPr lang="en-US"/>
          </a:p>
        </p:txBody>
      </p:sp>
      <p:sp>
        <p:nvSpPr>
          <p:cNvPr id="3" name="Footer Placeholder 2">
            <a:extLst>
              <a:ext uri="{FF2B5EF4-FFF2-40B4-BE49-F238E27FC236}">
                <a16:creationId xmlns:a16="http://schemas.microsoft.com/office/drawing/2014/main" id="{33B1EB0E-BF56-DC4F-BD38-D08AFBCBEC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6A06FB-711E-EF40-A754-5D9ACEFE73D8}"/>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332277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B27F-AFA2-FB49-85AA-D37626B604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E79E66-501D-0B4F-9AAD-2D5EC1B1FF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644DF6-56CE-C844-9B47-B47B7CFEE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8FC716-6E40-8345-91A5-48AFFD29C1DE}"/>
              </a:ext>
            </a:extLst>
          </p:cNvPr>
          <p:cNvSpPr>
            <a:spLocks noGrp="1"/>
          </p:cNvSpPr>
          <p:nvPr>
            <p:ph type="dt" sz="half" idx="10"/>
          </p:nvPr>
        </p:nvSpPr>
        <p:spPr/>
        <p:txBody>
          <a:bodyPr/>
          <a:lstStyle/>
          <a:p>
            <a:fld id="{66A33F5F-DD2C-DA48-8578-83FF7AAA53A2}" type="datetimeFigureOut">
              <a:rPr lang="en-US" smtClean="0"/>
              <a:t>9/14/2023</a:t>
            </a:fld>
            <a:endParaRPr lang="en-US"/>
          </a:p>
        </p:txBody>
      </p:sp>
      <p:sp>
        <p:nvSpPr>
          <p:cNvPr id="6" name="Footer Placeholder 5">
            <a:extLst>
              <a:ext uri="{FF2B5EF4-FFF2-40B4-BE49-F238E27FC236}">
                <a16:creationId xmlns:a16="http://schemas.microsoft.com/office/drawing/2014/main" id="{64EA91D3-B852-3B4B-8A80-4E877BF02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8981B-0CA5-D146-9049-B1EF1DCCD357}"/>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111374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F1A7-BA1D-C940-8A94-982397324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06B492-6111-474E-AAC7-0869B201A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32161E-427D-7045-B57D-25C9A1031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24B389-5824-F944-B67D-2696C4156883}"/>
              </a:ext>
            </a:extLst>
          </p:cNvPr>
          <p:cNvSpPr>
            <a:spLocks noGrp="1"/>
          </p:cNvSpPr>
          <p:nvPr>
            <p:ph type="dt" sz="half" idx="10"/>
          </p:nvPr>
        </p:nvSpPr>
        <p:spPr/>
        <p:txBody>
          <a:bodyPr/>
          <a:lstStyle/>
          <a:p>
            <a:fld id="{66A33F5F-DD2C-DA48-8578-83FF7AAA53A2}" type="datetimeFigureOut">
              <a:rPr lang="en-US" smtClean="0"/>
              <a:t>9/14/2023</a:t>
            </a:fld>
            <a:endParaRPr lang="en-US"/>
          </a:p>
        </p:txBody>
      </p:sp>
      <p:sp>
        <p:nvSpPr>
          <p:cNvPr id="6" name="Footer Placeholder 5">
            <a:extLst>
              <a:ext uri="{FF2B5EF4-FFF2-40B4-BE49-F238E27FC236}">
                <a16:creationId xmlns:a16="http://schemas.microsoft.com/office/drawing/2014/main" id="{113A52B9-42A1-7E4A-B2A5-6F52A23E7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B7D99-DCA2-B94B-839C-7EABDDCCD53C}"/>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73279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E7B27-5DED-0D47-8CB1-78D6901E94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025E38-F136-BC45-B75E-832809AC4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1D258-25B5-0240-9327-5F671DCF6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33F5F-DD2C-DA48-8578-83FF7AAA53A2}" type="datetimeFigureOut">
              <a:rPr lang="en-US" smtClean="0"/>
              <a:t>9/14/2023</a:t>
            </a:fld>
            <a:endParaRPr lang="en-US"/>
          </a:p>
        </p:txBody>
      </p:sp>
      <p:sp>
        <p:nvSpPr>
          <p:cNvPr id="5" name="Footer Placeholder 4">
            <a:extLst>
              <a:ext uri="{FF2B5EF4-FFF2-40B4-BE49-F238E27FC236}">
                <a16:creationId xmlns:a16="http://schemas.microsoft.com/office/drawing/2014/main" id="{308A8E4D-8CB6-FD45-B392-5C096B5A49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242C1A-89E4-554E-ABB1-41FE8BFDBA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5870B-60EC-8E47-92EC-7F635B42F31C}" type="slidenum">
              <a:rPr lang="en-US" smtClean="0"/>
              <a:t>‹#›</a:t>
            </a:fld>
            <a:endParaRPr lang="en-US"/>
          </a:p>
        </p:txBody>
      </p:sp>
    </p:spTree>
    <p:extLst>
      <p:ext uri="{BB962C8B-B14F-4D97-AF65-F5344CB8AC3E}">
        <p14:creationId xmlns:p14="http://schemas.microsoft.com/office/powerpoint/2010/main" val="4150388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7E27D731-1B04-1B4E-AC9A-8DD27ACAD6F3}"/>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A06FD4F1-CCF0-244B-824F-EC03DA5A0673}"/>
              </a:ext>
            </a:extLst>
          </p:cNvPr>
          <p:cNvPicPr>
            <a:picLocks noChangeAspect="1"/>
          </p:cNvPicPr>
          <p:nvPr/>
        </p:nvPicPr>
        <p:blipFill>
          <a:blip r:embed="rId3"/>
          <a:stretch>
            <a:fillRect/>
          </a:stretch>
        </p:blipFill>
        <p:spPr>
          <a:xfrm>
            <a:off x="10259785" y="5594879"/>
            <a:ext cx="1676400" cy="1263121"/>
          </a:xfrm>
          <a:prstGeom prst="rect">
            <a:avLst/>
          </a:prstGeom>
        </p:spPr>
      </p:pic>
      <p:pic>
        <p:nvPicPr>
          <p:cNvPr id="7" name="Picture 6" descr="Graphical user interface, diagram&#10;&#10;Description automatically generated">
            <a:extLst>
              <a:ext uri="{FF2B5EF4-FFF2-40B4-BE49-F238E27FC236}">
                <a16:creationId xmlns:a16="http://schemas.microsoft.com/office/drawing/2014/main" id="{60CD9D42-473A-AC4C-9962-BB0213ADC6CE}"/>
              </a:ext>
            </a:extLst>
          </p:cNvPr>
          <p:cNvPicPr>
            <a:picLocks noChangeAspect="1"/>
          </p:cNvPicPr>
          <p:nvPr/>
        </p:nvPicPr>
        <p:blipFill rotWithShape="1">
          <a:blip r:embed="rId4"/>
          <a:srcRect r="-18" b="-165"/>
          <a:stretch/>
        </p:blipFill>
        <p:spPr>
          <a:xfrm>
            <a:off x="1587501" y="1282700"/>
            <a:ext cx="8572500" cy="3048000"/>
          </a:xfrm>
          <a:prstGeom prst="rect">
            <a:avLst/>
          </a:prstGeom>
        </p:spPr>
      </p:pic>
      <p:sp>
        <p:nvSpPr>
          <p:cNvPr id="8" name="TextBox 7">
            <a:extLst>
              <a:ext uri="{FF2B5EF4-FFF2-40B4-BE49-F238E27FC236}">
                <a16:creationId xmlns:a16="http://schemas.microsoft.com/office/drawing/2014/main" id="{BDE6E222-C364-2C41-84FA-96ED2F409121}"/>
              </a:ext>
            </a:extLst>
          </p:cNvPr>
          <p:cNvSpPr txBox="1"/>
          <p:nvPr/>
        </p:nvSpPr>
        <p:spPr>
          <a:xfrm>
            <a:off x="1742173" y="4627212"/>
            <a:ext cx="7988967" cy="1200329"/>
          </a:xfrm>
          <a:prstGeom prst="rect">
            <a:avLst/>
          </a:prstGeom>
          <a:noFill/>
        </p:spPr>
        <p:txBody>
          <a:bodyPr wrap="square" rtlCol="0">
            <a:spAutoFit/>
          </a:bodyPr>
          <a:lstStyle/>
          <a:p>
            <a:pPr algn="ctr"/>
            <a:r>
              <a:rPr lang="en-US" sz="3600" b="1">
                <a:solidFill>
                  <a:schemeClr val="bg1"/>
                </a:solidFill>
                <a:latin typeface="Calibri" panose="020F0502020204030204" pitchFamily="34" charset="0"/>
                <a:cs typeface="Calibri" panose="020F0502020204030204" pitchFamily="34" charset="0"/>
              </a:rPr>
              <a:t>JOIN THE MOVEMENT AND MAKE IT </a:t>
            </a:r>
            <a:br>
              <a:rPr lang="en-US" sz="3600" b="1">
                <a:solidFill>
                  <a:schemeClr val="bg1"/>
                </a:solidFill>
                <a:latin typeface="Calibri" panose="020F0502020204030204" pitchFamily="34" charset="0"/>
                <a:cs typeface="Calibri" panose="020F0502020204030204" pitchFamily="34" charset="0"/>
              </a:rPr>
            </a:br>
            <a:r>
              <a:rPr lang="en-US" sz="3600" b="1">
                <a:solidFill>
                  <a:schemeClr val="bg1"/>
                </a:solidFill>
                <a:latin typeface="Calibri" panose="020F0502020204030204" pitchFamily="34" charset="0"/>
                <a:cs typeface="Calibri" panose="020F0502020204030204" pitchFamily="34" charset="0"/>
              </a:rPr>
              <a:t>A CHANGE FOR THE BETTER.</a:t>
            </a:r>
          </a:p>
        </p:txBody>
      </p:sp>
    </p:spTree>
    <p:extLst>
      <p:ext uri="{BB962C8B-B14F-4D97-AF65-F5344CB8AC3E}">
        <p14:creationId xmlns:p14="http://schemas.microsoft.com/office/powerpoint/2010/main" val="12594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9129AB-04CC-6F4E-8228-62A2BD1AFF6A}"/>
              </a:ext>
            </a:extLst>
          </p:cNvPr>
          <p:cNvPicPr>
            <a:picLocks noChangeAspect="1"/>
          </p:cNvPicPr>
          <p:nvPr/>
        </p:nvPicPr>
        <p:blipFill>
          <a:blip r:embed="rId2"/>
          <a:srcRect/>
          <a:stretch/>
        </p:blipFill>
        <p:spPr>
          <a:xfrm>
            <a:off x="-1" y="-1411"/>
            <a:ext cx="12192000" cy="68580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1522AD05-1060-404C-96FF-3FC84926A395}"/>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767772"/>
            <a:ext cx="11312779" cy="316231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900" b="1">
                <a:solidFill>
                  <a:srgbClr val="0B57A4"/>
                </a:solidFill>
                <a:latin typeface="+mn-lt"/>
                <a:cs typeface="+mj-cs"/>
              </a:rPr>
              <a:t>So proud of our United Way top supporters !</a:t>
            </a:r>
          </a:p>
          <a:p>
            <a:endParaRPr lang="en-US" sz="2200">
              <a:solidFill>
                <a:srgbClr val="0B57A4"/>
              </a:solidFill>
              <a:latin typeface="+mj-lt"/>
              <a:cs typeface="+mj-cs"/>
            </a:endParaRPr>
          </a:p>
          <a:p>
            <a:pPr marL="342900" indent="-342900">
              <a:buFont typeface="Arial" panose="020B0604020202020204" pitchFamily="34" charset="0"/>
              <a:buChar char="•"/>
            </a:pPr>
            <a:r>
              <a:rPr lang="en-US" sz="2800" b="1">
                <a:solidFill>
                  <a:srgbClr val="0B57A4"/>
                </a:solidFill>
                <a:latin typeface="+mj-lt"/>
                <a:ea typeface="+mn-ea"/>
                <a:cs typeface="+mj-cs"/>
              </a:rPr>
              <a:t>Katie Sample </a:t>
            </a:r>
            <a:r>
              <a:rPr lang="en-US" sz="2200">
                <a:solidFill>
                  <a:srgbClr val="0B57A4"/>
                </a:solidFill>
                <a:latin typeface="+mj-lt"/>
                <a:ea typeface="+mn-ea"/>
                <a:cs typeface="+mj-cs"/>
              </a:rPr>
              <a:t> </a:t>
            </a:r>
          </a:p>
          <a:p>
            <a:pPr marL="342900" indent="-342900">
              <a:buFont typeface="Arial" panose="020B0604020202020204" pitchFamily="34" charset="0"/>
              <a:buChar char="•"/>
            </a:pPr>
            <a:r>
              <a:rPr lang="en-US" sz="2800" b="1">
                <a:solidFill>
                  <a:srgbClr val="0B57A4"/>
                </a:solidFill>
                <a:latin typeface="+mj-lt"/>
                <a:ea typeface="+mn-ea"/>
                <a:cs typeface="+mj-cs"/>
              </a:rPr>
              <a:t>Joe Example </a:t>
            </a:r>
            <a:r>
              <a:rPr lang="en-US" sz="2400">
                <a:solidFill>
                  <a:srgbClr val="0B57A4"/>
                </a:solidFill>
                <a:latin typeface="+mj-lt"/>
                <a:ea typeface="+mn-ea"/>
                <a:cs typeface="+mj-cs"/>
              </a:rPr>
              <a:t> </a:t>
            </a:r>
          </a:p>
          <a:p>
            <a:r>
              <a:rPr lang="en-US" sz="2400">
                <a:solidFill>
                  <a:srgbClr val="0B57A4"/>
                </a:solidFill>
                <a:latin typeface="+mj-lt"/>
                <a:ea typeface="+mn-ea"/>
                <a:cs typeface="+mj-cs"/>
              </a:rPr>
              <a:t> </a:t>
            </a:r>
          </a:p>
        </p:txBody>
      </p:sp>
      <p:sp>
        <p:nvSpPr>
          <p:cNvPr id="5" name="TextBox 4">
            <a:extLst>
              <a:ext uri="{FF2B5EF4-FFF2-40B4-BE49-F238E27FC236}">
                <a16:creationId xmlns:a16="http://schemas.microsoft.com/office/drawing/2014/main" id="{5B8F2904-1946-8049-AD62-9B704F2BE8A1}"/>
              </a:ext>
            </a:extLst>
          </p:cNvPr>
          <p:cNvSpPr txBox="1"/>
          <p:nvPr/>
        </p:nvSpPr>
        <p:spPr>
          <a:xfrm>
            <a:off x="245328" y="4147630"/>
            <a:ext cx="11496906" cy="492443"/>
          </a:xfrm>
          <a:prstGeom prst="rect">
            <a:avLst/>
          </a:prstGeom>
          <a:noFill/>
        </p:spPr>
        <p:txBody>
          <a:bodyPr wrap="square" rtlCol="0">
            <a:spAutoFit/>
          </a:bodyPr>
          <a:lstStyle/>
          <a:p>
            <a:pPr algn="ctr"/>
            <a:r>
              <a:rPr lang="en-US" sz="2600" b="1">
                <a:solidFill>
                  <a:srgbClr val="EC5039"/>
                </a:solidFill>
                <a:ea typeface="+mj-ea"/>
                <a:cs typeface="+mj-cs"/>
              </a:rPr>
              <a:t>WHO WILL STEP UP AND LEAD THE WAY THIS YEAR?</a:t>
            </a:r>
          </a:p>
        </p:txBody>
      </p:sp>
    </p:spTree>
    <p:extLst>
      <p:ext uri="{BB962C8B-B14F-4D97-AF65-F5344CB8AC3E}">
        <p14:creationId xmlns:p14="http://schemas.microsoft.com/office/powerpoint/2010/main" val="419729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9129AB-04CC-6F4E-8228-62A2BD1AFF6A}"/>
              </a:ext>
            </a:extLst>
          </p:cNvPr>
          <p:cNvPicPr>
            <a:picLocks noChangeAspect="1"/>
          </p:cNvPicPr>
          <p:nvPr/>
        </p:nvPicPr>
        <p:blipFill>
          <a:blip r:embed="rId2"/>
          <a:srcRect/>
          <a:stretch/>
        </p:blipFill>
        <p:spPr>
          <a:xfrm>
            <a:off x="0" y="0"/>
            <a:ext cx="12192000" cy="68580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1522AD05-1060-404C-96FF-3FC84926A395}"/>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767772"/>
            <a:ext cx="11312779" cy="316231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900" b="1">
                <a:solidFill>
                  <a:srgbClr val="0B57A4"/>
                </a:solidFill>
                <a:latin typeface="+mn-lt"/>
                <a:cs typeface="+mj-cs"/>
              </a:rPr>
              <a:t>Your 2023.24 Leadership Team</a:t>
            </a:r>
          </a:p>
          <a:p>
            <a:endParaRPr lang="en-US" sz="2200">
              <a:solidFill>
                <a:srgbClr val="0B57A4"/>
              </a:solidFill>
              <a:latin typeface="+mj-lt"/>
              <a:cs typeface="+mj-cs"/>
            </a:endParaRPr>
          </a:p>
          <a:p>
            <a:pPr marL="342900" indent="-342900">
              <a:buFont typeface="Arial" panose="020B0604020202020204" pitchFamily="34" charset="0"/>
              <a:buChar char="•"/>
            </a:pPr>
            <a:r>
              <a:rPr lang="en-US" sz="2800" b="1">
                <a:solidFill>
                  <a:srgbClr val="0B57A4"/>
                </a:solidFill>
                <a:latin typeface="+mj-lt"/>
                <a:ea typeface="+mn-ea"/>
                <a:cs typeface="+mj-cs"/>
              </a:rPr>
              <a:t>Employee Engagement Champion Name.</a:t>
            </a:r>
            <a:endParaRPr lang="en-US" sz="2200">
              <a:solidFill>
                <a:srgbClr val="0B57A4"/>
              </a:solidFill>
              <a:latin typeface="+mj-lt"/>
              <a:ea typeface="+mn-ea"/>
              <a:cs typeface="+mj-cs"/>
            </a:endParaRPr>
          </a:p>
          <a:p>
            <a:endParaRPr lang="en-US" sz="2200">
              <a:solidFill>
                <a:srgbClr val="0B57A4"/>
              </a:solidFill>
              <a:latin typeface="+mj-lt"/>
              <a:ea typeface="+mn-ea"/>
              <a:cs typeface="+mj-cs"/>
            </a:endParaRPr>
          </a:p>
          <a:p>
            <a:pPr marL="342900" indent="-342900">
              <a:buFont typeface="Arial" panose="020B0604020202020204" pitchFamily="34" charset="0"/>
              <a:buChar char="•"/>
            </a:pPr>
            <a:r>
              <a:rPr lang="en-US" sz="2800" b="1">
                <a:solidFill>
                  <a:srgbClr val="0B57A4"/>
                </a:solidFill>
                <a:latin typeface="+mj-lt"/>
                <a:ea typeface="+mn-ea"/>
                <a:cs typeface="+mj-cs"/>
              </a:rPr>
              <a:t>Other Team Members Here.</a:t>
            </a:r>
            <a:endParaRPr lang="en-US" sz="2200">
              <a:solidFill>
                <a:srgbClr val="0B57A4"/>
              </a:solidFill>
              <a:latin typeface="+mj-lt"/>
              <a:ea typeface="+mn-ea"/>
              <a:cs typeface="+mj-cs"/>
            </a:endParaRPr>
          </a:p>
          <a:p>
            <a:endParaRPr lang="en-US" sz="2400">
              <a:solidFill>
                <a:srgbClr val="0B57A4"/>
              </a:solidFill>
              <a:latin typeface="+mj-lt"/>
              <a:ea typeface="+mn-ea"/>
              <a:cs typeface="+mj-cs"/>
            </a:endParaRPr>
          </a:p>
          <a:p>
            <a:endParaRPr lang="en-US" sz="2400">
              <a:solidFill>
                <a:srgbClr val="0B57A4"/>
              </a:solidFill>
              <a:latin typeface="+mj-lt"/>
              <a:ea typeface="+mn-ea"/>
              <a:cs typeface="+mj-cs"/>
            </a:endParaRPr>
          </a:p>
        </p:txBody>
      </p:sp>
    </p:spTree>
    <p:extLst>
      <p:ext uri="{BB962C8B-B14F-4D97-AF65-F5344CB8AC3E}">
        <p14:creationId xmlns:p14="http://schemas.microsoft.com/office/powerpoint/2010/main" val="825118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60F10-7E78-1744-B061-2C0F21C3BE8D}"/>
              </a:ext>
            </a:extLst>
          </p:cNvPr>
          <p:cNvPicPr>
            <a:picLocks noChangeAspect="1"/>
          </p:cNvPicPr>
          <p:nvPr/>
        </p:nvPicPr>
        <p:blipFill>
          <a:blip r:embed="rId2"/>
          <a:srcRect/>
          <a:stretch/>
        </p:blipFill>
        <p:spPr>
          <a:xfrm>
            <a:off x="-1" y="-1411"/>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D024574C-9189-9D42-8DB1-05E5EDDBA12E}"/>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1280728"/>
            <a:ext cx="11312779" cy="316231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300" b="1">
                <a:solidFill>
                  <a:srgbClr val="0B57A4"/>
                </a:solidFill>
                <a:latin typeface="+mn-lt"/>
                <a:cs typeface="+mj-cs"/>
              </a:rPr>
              <a:t>A donation of any size makes an enormous impact.</a:t>
            </a:r>
          </a:p>
          <a:p>
            <a:endParaRPr lang="en-US" sz="2200">
              <a:solidFill>
                <a:srgbClr val="0B57A4"/>
              </a:solidFill>
              <a:latin typeface="+mj-lt"/>
              <a:cs typeface="+mj-cs"/>
            </a:endParaRPr>
          </a:p>
          <a:p>
            <a:r>
              <a:rPr lang="en-US" sz="2800" b="1">
                <a:solidFill>
                  <a:srgbClr val="0B57A4"/>
                </a:solidFill>
                <a:latin typeface="+mj-lt"/>
                <a:ea typeface="+mn-ea"/>
                <a:cs typeface="+mj-cs"/>
              </a:rPr>
              <a:t>$10 per paycheck 	</a:t>
            </a:r>
            <a:r>
              <a:rPr lang="en-US" sz="2200">
                <a:solidFill>
                  <a:srgbClr val="0B57A4"/>
                </a:solidFill>
                <a:latin typeface="+mj-lt"/>
                <a:ea typeface="+mn-ea"/>
                <a:cs typeface="+mj-cs"/>
              </a:rPr>
              <a:t>Provides safe housing for a family for up to two weeks.  </a:t>
            </a:r>
            <a:endParaRPr lang="en-US" sz="2200">
              <a:solidFill>
                <a:srgbClr val="0B57A4"/>
              </a:solidFill>
              <a:latin typeface="+mj-lt"/>
              <a:ea typeface="+mn-ea"/>
              <a:cs typeface="Calibri Light"/>
            </a:endParaRPr>
          </a:p>
          <a:p>
            <a:r>
              <a:rPr lang="en-US" sz="2800" b="1">
                <a:solidFill>
                  <a:srgbClr val="0B57A4"/>
                </a:solidFill>
                <a:latin typeface="+mj-lt"/>
                <a:ea typeface="+mn-ea"/>
                <a:cs typeface="+mj-cs"/>
              </a:rPr>
              <a:t>$20 per paycheck </a:t>
            </a:r>
            <a:r>
              <a:rPr lang="en-US" sz="2800" b="1">
                <a:solidFill>
                  <a:srgbClr val="0B57A4"/>
                </a:solidFill>
              </a:rPr>
              <a:t>	</a:t>
            </a:r>
            <a:r>
              <a:rPr lang="en-US" sz="2200">
                <a:solidFill>
                  <a:srgbClr val="0B57A4"/>
                </a:solidFill>
                <a:latin typeface="+mj-lt"/>
                <a:ea typeface="+mn-ea"/>
                <a:cs typeface="+mj-cs"/>
              </a:rPr>
              <a:t>Keeps the power on for up to eight families during a winter month. </a:t>
            </a:r>
            <a:endParaRPr lang="en-US" sz="2200">
              <a:solidFill>
                <a:srgbClr val="0B57A4"/>
              </a:solidFill>
              <a:latin typeface="+mj-lt"/>
              <a:ea typeface="+mn-ea"/>
              <a:cs typeface="Calibri Light"/>
            </a:endParaRPr>
          </a:p>
          <a:p>
            <a:r>
              <a:rPr lang="en-US" sz="2800" b="1">
                <a:solidFill>
                  <a:srgbClr val="0B57A4"/>
                </a:solidFill>
                <a:latin typeface="+mj-lt"/>
                <a:ea typeface="+mn-ea"/>
                <a:cs typeface="+mj-cs"/>
              </a:rPr>
              <a:t>$50 per paycheck </a:t>
            </a:r>
            <a:r>
              <a:rPr lang="en-US" sz="2800" b="1">
                <a:solidFill>
                  <a:srgbClr val="0B57A4"/>
                </a:solidFill>
              </a:rPr>
              <a:t>	</a:t>
            </a:r>
            <a:r>
              <a:rPr lang="en-US" sz="2200">
                <a:solidFill>
                  <a:srgbClr val="0B57A4"/>
                </a:solidFill>
                <a:latin typeface="+mj-lt"/>
                <a:ea typeface="+mn-ea"/>
                <a:cs typeface="+mj-cs"/>
              </a:rPr>
              <a:t>Helps up to 10 seniors live safely and independently in their own homes </a:t>
            </a:r>
            <a:r>
              <a:rPr lang="en-US" sz="2200">
                <a:solidFill>
                  <a:srgbClr val="0B57A4"/>
                </a:solidFill>
                <a:highlight>
                  <a:srgbClr val="FFFF00"/>
                </a:highlight>
                <a:latin typeface="+mj-lt"/>
                <a:ea typeface="+mn-ea"/>
                <a:cs typeface="+mj-cs"/>
              </a:rPr>
              <a:t>over XX time period</a:t>
            </a:r>
            <a:r>
              <a:rPr lang="en-US" sz="2200">
                <a:solidFill>
                  <a:srgbClr val="0B57A4"/>
                </a:solidFill>
                <a:latin typeface="+mj-lt"/>
                <a:ea typeface="+mn-ea"/>
                <a:cs typeface="+mj-cs"/>
              </a:rPr>
              <a:t>. </a:t>
            </a:r>
            <a:endParaRPr lang="en-US" sz="2200">
              <a:solidFill>
                <a:srgbClr val="0B57A4"/>
              </a:solidFill>
              <a:latin typeface="+mj-lt"/>
              <a:ea typeface="+mn-ea"/>
              <a:cs typeface="Calibri Light"/>
            </a:endParaRPr>
          </a:p>
          <a:p>
            <a:endParaRPr lang="en-US" sz="2200">
              <a:solidFill>
                <a:srgbClr val="0B57A4"/>
              </a:solidFill>
              <a:latin typeface="+mj-lt"/>
              <a:ea typeface="+mn-ea"/>
              <a:cs typeface="+mj-cs"/>
            </a:endParaRPr>
          </a:p>
        </p:txBody>
      </p:sp>
    </p:spTree>
    <p:extLst>
      <p:ext uri="{BB962C8B-B14F-4D97-AF65-F5344CB8AC3E}">
        <p14:creationId xmlns:p14="http://schemas.microsoft.com/office/powerpoint/2010/main" val="431062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60F10-7E78-1744-B061-2C0F21C3BE8D}"/>
              </a:ext>
            </a:extLst>
          </p:cNvPr>
          <p:cNvPicPr>
            <a:picLocks noChangeAspect="1"/>
          </p:cNvPicPr>
          <p:nvPr/>
        </p:nvPicPr>
        <p:blipFill>
          <a:blip r:embed="rId2"/>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256412" y="514609"/>
            <a:ext cx="11688109" cy="5960332"/>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300" b="1">
                <a:solidFill>
                  <a:srgbClr val="0B57A4"/>
                </a:solidFill>
                <a:latin typeface="+mn-lt"/>
                <a:cs typeface="+mj-cs"/>
              </a:rPr>
              <a:t>Next Gen Ambassadors make a positive impact on our community</a:t>
            </a:r>
          </a:p>
          <a:p>
            <a:endParaRPr lang="en-US" sz="3300" b="1">
              <a:solidFill>
                <a:srgbClr val="0B57A4"/>
              </a:solidFill>
              <a:latin typeface="+mn-lt"/>
              <a:cs typeface="+mj-cs"/>
            </a:endParaRPr>
          </a:p>
          <a:p>
            <a:pPr marL="342900" indent="-342900">
              <a:buFont typeface="Arial" panose="020B0604020202020204" pitchFamily="34" charset="0"/>
              <a:buChar char="•"/>
            </a:pPr>
            <a:r>
              <a:rPr lang="en-US" sz="1900" b="1">
                <a:solidFill>
                  <a:srgbClr val="0B57A4"/>
                </a:solidFill>
                <a:latin typeface="+mn-lt"/>
                <a:cs typeface="+mj-cs"/>
              </a:rPr>
              <a:t>Young professionals are attuned to societal inequities and empathetic to the needs of our most vulnerable.</a:t>
            </a:r>
            <a:endParaRPr lang="en-US" sz="1900" b="1">
              <a:solidFill>
                <a:srgbClr val="0B57A4"/>
              </a:solidFill>
              <a:latin typeface="+mn-lt"/>
              <a:cs typeface="Calibri"/>
            </a:endParaRPr>
          </a:p>
          <a:p>
            <a:pPr marL="342900" indent="-342900">
              <a:buFont typeface="Arial" panose="020B0604020202020204" pitchFamily="34" charset="0"/>
              <a:buChar char="•"/>
            </a:pPr>
            <a:r>
              <a:rPr lang="en-US" sz="1900" b="1">
                <a:solidFill>
                  <a:srgbClr val="0B57A4"/>
                </a:solidFill>
                <a:latin typeface="+mn-lt"/>
                <a:cs typeface="+mj-cs"/>
              </a:rPr>
              <a:t>United Way can provide a platform to make significant impact that fits budget and life commitments.</a:t>
            </a:r>
            <a:endParaRPr lang="en-US" sz="1900" b="1">
              <a:solidFill>
                <a:srgbClr val="0B57A4"/>
              </a:solidFill>
              <a:latin typeface="+mn-lt"/>
              <a:cs typeface="Calibri" panose="020F0502020204030204"/>
            </a:endParaRPr>
          </a:p>
          <a:p>
            <a:pPr marL="342900" indent="-342900">
              <a:buFont typeface="Arial" panose="020B0604020202020204" pitchFamily="34" charset="0"/>
              <a:buChar char="•"/>
            </a:pPr>
            <a:r>
              <a:rPr lang="en-US" sz="1900" b="1">
                <a:solidFill>
                  <a:srgbClr val="0B57A4"/>
                </a:solidFill>
                <a:latin typeface="+mn-lt"/>
                <a:cs typeface="+mj-cs"/>
              </a:rPr>
              <a:t>For as little as $10-$20 per month and one volunteer activity, you can be recognized as a Next Gen Ambassador.</a:t>
            </a:r>
            <a:endParaRPr lang="en-US" sz="1900" b="1">
              <a:solidFill>
                <a:srgbClr val="0B57A4"/>
              </a:solidFill>
              <a:latin typeface="+mn-lt"/>
              <a:cs typeface="Calibri"/>
            </a:endParaRPr>
          </a:p>
          <a:p>
            <a:endParaRPr lang="en-US" sz="3300" b="1">
              <a:solidFill>
                <a:srgbClr val="0B57A4"/>
              </a:solidFill>
              <a:latin typeface="+mn-lt"/>
              <a:cs typeface="+mj-cs"/>
            </a:endParaRPr>
          </a:p>
          <a:p>
            <a:endParaRPr lang="en-US" sz="2200">
              <a:solidFill>
                <a:srgbClr val="0B57A4"/>
              </a:solidFill>
              <a:latin typeface="+mj-lt"/>
              <a:cs typeface="+mj-cs"/>
            </a:endParaRPr>
          </a:p>
        </p:txBody>
      </p:sp>
      <p:pic>
        <p:nvPicPr>
          <p:cNvPr id="2" name="Picture 1">
            <a:extLst>
              <a:ext uri="{FF2B5EF4-FFF2-40B4-BE49-F238E27FC236}">
                <a16:creationId xmlns:a16="http://schemas.microsoft.com/office/drawing/2014/main" id="{D6A47ADF-BFFC-B4F6-05E9-66353638510C}"/>
              </a:ext>
            </a:extLst>
          </p:cNvPr>
          <p:cNvPicPr>
            <a:picLocks noChangeAspect="1"/>
          </p:cNvPicPr>
          <p:nvPr/>
        </p:nvPicPr>
        <p:blipFill>
          <a:blip r:embed="rId3"/>
          <a:stretch>
            <a:fillRect/>
          </a:stretch>
        </p:blipFill>
        <p:spPr>
          <a:xfrm>
            <a:off x="2421991" y="2531927"/>
            <a:ext cx="2214282" cy="2214282"/>
          </a:xfrm>
          <a:prstGeom prst="rect">
            <a:avLst/>
          </a:prstGeom>
        </p:spPr>
      </p:pic>
      <p:pic>
        <p:nvPicPr>
          <p:cNvPr id="1026" name="Picture 2">
            <a:extLst>
              <a:ext uri="{FF2B5EF4-FFF2-40B4-BE49-F238E27FC236}">
                <a16:creationId xmlns:a16="http://schemas.microsoft.com/office/drawing/2014/main" id="{F4E94266-97C0-93A2-3AAF-83AC7E3C5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631" y="2531927"/>
            <a:ext cx="2214283" cy="22142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9088CE-DA62-859E-AD97-AB0DE05FB682}"/>
              </a:ext>
            </a:extLst>
          </p:cNvPr>
          <p:cNvSpPr txBox="1"/>
          <p:nvPr/>
        </p:nvSpPr>
        <p:spPr>
          <a:xfrm>
            <a:off x="2080648" y="4420202"/>
            <a:ext cx="9769215" cy="1508105"/>
          </a:xfrm>
          <a:prstGeom prst="rect">
            <a:avLst/>
          </a:prstGeom>
          <a:noFill/>
        </p:spPr>
        <p:txBody>
          <a:bodyPr wrap="square" lIns="91440" tIns="45720" rIns="91440" bIns="45720" rtlCol="0" anchor="t">
            <a:spAutoFit/>
          </a:bodyPr>
          <a:lstStyle/>
          <a:p>
            <a:r>
              <a:rPr lang="en-US"/>
              <a:t>               </a:t>
            </a:r>
            <a:r>
              <a:rPr lang="en-US" sz="2000" b="1">
                <a:solidFill>
                  <a:schemeClr val="accent1"/>
                </a:solidFill>
              </a:rPr>
              <a:t>COMMIT TO			                        COMMIT TO</a:t>
            </a:r>
          </a:p>
          <a:p>
            <a:r>
              <a:rPr lang="en-US"/>
              <a:t>         $120 Annual Donation:                                                       $240 Annual Donation:</a:t>
            </a:r>
            <a:endParaRPr lang="en-US">
              <a:cs typeface="Calibri"/>
            </a:endParaRPr>
          </a:p>
          <a:p>
            <a:r>
              <a:rPr lang="en-US"/>
              <a:t>    Participate in one Volunteer Event.                               Participate in one Volunteer Event.</a:t>
            </a:r>
            <a:endParaRPr lang="en-US">
              <a:cs typeface="Calibri"/>
            </a:endParaRPr>
          </a:p>
          <a:p>
            <a:r>
              <a:rPr lang="en-US" b="1">
                <a:solidFill>
                  <a:schemeClr val="accent1"/>
                </a:solidFill>
              </a:rPr>
              <a:t>                YOUR IMPACT		                                            YOUR IMPACT</a:t>
            </a:r>
          </a:p>
          <a:p>
            <a:r>
              <a:rPr lang="en-US"/>
              <a:t>Provide food &amp; shelter for six families.                       Connect 16 people to resources via 211.</a:t>
            </a:r>
            <a:endParaRPr lang="en-US">
              <a:cs typeface="Calibri"/>
            </a:endParaRPr>
          </a:p>
        </p:txBody>
      </p:sp>
      <p:sp>
        <p:nvSpPr>
          <p:cNvPr id="6" name="Rectangle 5">
            <a:extLst>
              <a:ext uri="{FF2B5EF4-FFF2-40B4-BE49-F238E27FC236}">
                <a16:creationId xmlns:a16="http://schemas.microsoft.com/office/drawing/2014/main" id="{0250AF0E-5151-FCB2-ECFD-7179BE724033}"/>
              </a:ext>
            </a:extLst>
          </p:cNvPr>
          <p:cNvSpPr/>
          <p:nvPr/>
        </p:nvSpPr>
        <p:spPr>
          <a:xfrm>
            <a:off x="1499761" y="2531927"/>
            <a:ext cx="4285130" cy="381146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6CBD46-70D2-5F4E-8A13-6CA38767FF2D}"/>
              </a:ext>
            </a:extLst>
          </p:cNvPr>
          <p:cNvSpPr/>
          <p:nvPr/>
        </p:nvSpPr>
        <p:spPr>
          <a:xfrm>
            <a:off x="6569207" y="2520045"/>
            <a:ext cx="4285130" cy="381146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15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B51C3-0E4E-0348-84B9-C6F22684DF9F}"/>
              </a:ext>
            </a:extLst>
          </p:cNvPr>
          <p:cNvPicPr>
            <a:picLocks noChangeAspect="1"/>
          </p:cNvPicPr>
          <p:nvPr/>
        </p:nvPicPr>
        <p:blipFill>
          <a:blip r:embed="rId2"/>
          <a:srcRect/>
          <a:stretch/>
        </p:blipFill>
        <p:spPr>
          <a:xfrm>
            <a:off x="0" y="193798"/>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C626123E-5A7B-3F43-83CC-2C6585CCAC4A}"/>
              </a:ext>
            </a:extLst>
          </p:cNvPr>
          <p:cNvPicPr>
            <a:picLocks noChangeAspect="1"/>
          </p:cNvPicPr>
          <p:nvPr/>
        </p:nvPicPr>
        <p:blipFill>
          <a:blip r:embed="rId3"/>
          <a:stretch>
            <a:fillRect/>
          </a:stretch>
        </p:blipFill>
        <p:spPr>
          <a:xfrm>
            <a:off x="10259785" y="5594879"/>
            <a:ext cx="1676400" cy="1263121"/>
          </a:xfrm>
          <a:prstGeom prst="rect">
            <a:avLst/>
          </a:prstGeom>
        </p:spPr>
      </p:pic>
      <p:pic>
        <p:nvPicPr>
          <p:cNvPr id="6" name="Picture 5" descr="Logo&#10;&#10;Description automatically generated">
            <a:extLst>
              <a:ext uri="{FF2B5EF4-FFF2-40B4-BE49-F238E27FC236}">
                <a16:creationId xmlns:a16="http://schemas.microsoft.com/office/drawing/2014/main" id="{37DCB46D-60EF-DAD0-74DF-439B1B496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693" y="524874"/>
            <a:ext cx="2954655" cy="1022985"/>
          </a:xfrm>
          <a:prstGeom prst="rect">
            <a:avLst/>
          </a:prstGeom>
        </p:spPr>
      </p:pic>
      <p:sp>
        <p:nvSpPr>
          <p:cNvPr id="9" name="Title 1">
            <a:extLst>
              <a:ext uri="{FF2B5EF4-FFF2-40B4-BE49-F238E27FC236}">
                <a16:creationId xmlns:a16="http://schemas.microsoft.com/office/drawing/2014/main" id="{D67F7890-6A42-BB80-F47A-8278A9B49973}"/>
              </a:ext>
            </a:extLst>
          </p:cNvPr>
          <p:cNvSpPr txBox="1">
            <a:spLocks/>
          </p:cNvSpPr>
          <p:nvPr/>
        </p:nvSpPr>
        <p:spPr>
          <a:xfrm>
            <a:off x="258445" y="1846515"/>
            <a:ext cx="11073975" cy="1099054"/>
          </a:xfrm>
          <a:prstGeom prst="rect">
            <a:avLst/>
          </a:prstGeom>
        </p:spPr>
        <p:txBody>
          <a:bodyPr vert="horz" lIns="91440" tIns="0" rIns="0" bIns="0" rtlCol="0" anchor="t" anchorCtr="0">
            <a:no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2400" b="1">
                <a:solidFill>
                  <a:srgbClr val="0B57A4"/>
                </a:solidFill>
                <a:latin typeface="Calibri"/>
                <a:cs typeface="Calibri"/>
              </a:rPr>
              <a:t>United Way provides a well-traveled pathway for individual donors. For less than a daily cup of coffee, you can begin your journey as a leadership donor. As your ability to give increases, so will the significant impact you can make on our community.</a:t>
            </a:r>
          </a:p>
        </p:txBody>
      </p:sp>
      <p:sp>
        <p:nvSpPr>
          <p:cNvPr id="15" name="TextBox 14">
            <a:extLst>
              <a:ext uri="{FF2B5EF4-FFF2-40B4-BE49-F238E27FC236}">
                <a16:creationId xmlns:a16="http://schemas.microsoft.com/office/drawing/2014/main" id="{551A5186-2D87-15AB-4178-073CC5AA9959}"/>
              </a:ext>
            </a:extLst>
          </p:cNvPr>
          <p:cNvSpPr txBox="1"/>
          <p:nvPr/>
        </p:nvSpPr>
        <p:spPr>
          <a:xfrm>
            <a:off x="2681555" y="3622798"/>
            <a:ext cx="5825634" cy="461665"/>
          </a:xfrm>
          <a:prstGeom prst="rect">
            <a:avLst/>
          </a:prstGeom>
          <a:noFill/>
        </p:spPr>
        <p:txBody>
          <a:bodyPr wrap="none" rtlCol="0">
            <a:spAutoFit/>
          </a:bodyPr>
          <a:lstStyle/>
          <a:p>
            <a:r>
              <a:rPr lang="en-US" sz="2400" b="1">
                <a:solidFill>
                  <a:srgbClr val="0B57A4"/>
                </a:solidFill>
                <a:latin typeface="Calibri" panose="020F0502020204030204" pitchFamily="34" charset="0"/>
                <a:ea typeface="+mj-ea"/>
                <a:cs typeface="Calibri" panose="020F0502020204030204" pitchFamily="34" charset="0"/>
              </a:rPr>
              <a:t>Heinz</a:t>
            </a:r>
            <a:r>
              <a:rPr lang="en-US">
                <a:latin typeface="Calibri" panose="020F0502020204030204" pitchFamily="34" charset="0"/>
                <a:cs typeface="Calibri" panose="020F0502020204030204" pitchFamily="34" charset="0"/>
              </a:rPr>
              <a:t> </a:t>
            </a:r>
            <a:r>
              <a:rPr lang="en-US" sz="2400" b="1">
                <a:solidFill>
                  <a:srgbClr val="0B57A4"/>
                </a:solidFill>
                <a:latin typeface="Calibri" panose="020F0502020204030204" pitchFamily="34" charset="0"/>
                <a:ea typeface="+mj-ea"/>
                <a:cs typeface="Calibri" panose="020F0502020204030204" pitchFamily="34" charset="0"/>
              </a:rPr>
              <a:t>Level			$5,000 - $9,999</a:t>
            </a:r>
          </a:p>
        </p:txBody>
      </p:sp>
      <p:sp>
        <p:nvSpPr>
          <p:cNvPr id="16" name="TextBox 15">
            <a:extLst>
              <a:ext uri="{FF2B5EF4-FFF2-40B4-BE49-F238E27FC236}">
                <a16:creationId xmlns:a16="http://schemas.microsoft.com/office/drawing/2014/main" id="{54E65E8A-92EB-E360-E92D-2FFAFB59FC22}"/>
              </a:ext>
            </a:extLst>
          </p:cNvPr>
          <p:cNvSpPr txBox="1"/>
          <p:nvPr/>
        </p:nvSpPr>
        <p:spPr>
          <a:xfrm>
            <a:off x="2681555" y="4805918"/>
            <a:ext cx="5825634" cy="461665"/>
          </a:xfrm>
          <a:prstGeom prst="rect">
            <a:avLst/>
          </a:prstGeom>
          <a:noFill/>
        </p:spPr>
        <p:txBody>
          <a:bodyPr wrap="none" rtlCol="0">
            <a:spAutoFit/>
          </a:bodyPr>
          <a:lstStyle/>
          <a:p>
            <a:r>
              <a:rPr lang="en-US" sz="2400" b="1">
                <a:solidFill>
                  <a:srgbClr val="0B57A4"/>
                </a:solidFill>
                <a:latin typeface="Calibri" panose="020F0502020204030204" pitchFamily="34" charset="0"/>
                <a:ea typeface="+mj-ea"/>
                <a:cs typeface="Calibri" panose="020F0502020204030204" pitchFamily="34" charset="0"/>
              </a:rPr>
              <a:t>Rooney Level			$2,500 - $4,999</a:t>
            </a:r>
          </a:p>
        </p:txBody>
      </p:sp>
      <p:sp>
        <p:nvSpPr>
          <p:cNvPr id="17" name="TextBox 16">
            <a:extLst>
              <a:ext uri="{FF2B5EF4-FFF2-40B4-BE49-F238E27FC236}">
                <a16:creationId xmlns:a16="http://schemas.microsoft.com/office/drawing/2014/main" id="{9302B9EA-5527-C09C-7EC7-79616271D380}"/>
              </a:ext>
            </a:extLst>
          </p:cNvPr>
          <p:cNvSpPr txBox="1"/>
          <p:nvPr/>
        </p:nvSpPr>
        <p:spPr>
          <a:xfrm>
            <a:off x="2722652" y="6041204"/>
            <a:ext cx="5825634" cy="461665"/>
          </a:xfrm>
          <a:prstGeom prst="rect">
            <a:avLst/>
          </a:prstGeom>
          <a:noFill/>
        </p:spPr>
        <p:txBody>
          <a:bodyPr wrap="none" rtlCol="0">
            <a:spAutoFit/>
          </a:bodyPr>
          <a:lstStyle/>
          <a:p>
            <a:r>
              <a:rPr lang="en-US" sz="2400" b="1">
                <a:solidFill>
                  <a:srgbClr val="0B57A4"/>
                </a:solidFill>
                <a:latin typeface="Calibri" panose="020F0502020204030204" pitchFamily="34" charset="0"/>
                <a:ea typeface="+mj-ea"/>
                <a:cs typeface="Calibri" panose="020F0502020204030204" pitchFamily="34" charset="0"/>
              </a:rPr>
              <a:t>Keystone</a:t>
            </a:r>
            <a:r>
              <a:rPr lang="en-US"/>
              <a:t> </a:t>
            </a:r>
            <a:r>
              <a:rPr lang="en-US" sz="2400" b="1">
                <a:solidFill>
                  <a:srgbClr val="0B57A4"/>
                </a:solidFill>
                <a:latin typeface="Calibri" panose="020F0502020204030204" pitchFamily="34" charset="0"/>
                <a:ea typeface="+mj-ea"/>
                <a:cs typeface="Calibri" panose="020F0502020204030204" pitchFamily="34" charset="0"/>
              </a:rPr>
              <a:t>Level		$1,000 - $2,499</a:t>
            </a:r>
          </a:p>
        </p:txBody>
      </p:sp>
      <p:pic>
        <p:nvPicPr>
          <p:cNvPr id="5" name="Picture 4" descr="A picture containing shape&#10;&#10;Description automatically generated">
            <a:extLst>
              <a:ext uri="{FF2B5EF4-FFF2-40B4-BE49-F238E27FC236}">
                <a16:creationId xmlns:a16="http://schemas.microsoft.com/office/drawing/2014/main" id="{3FBF9A58-C67C-AA29-B189-589D5D080077}"/>
              </a:ext>
            </a:extLst>
          </p:cNvPr>
          <p:cNvPicPr>
            <a:picLocks noChangeAspect="1"/>
          </p:cNvPicPr>
          <p:nvPr/>
        </p:nvPicPr>
        <p:blipFill>
          <a:blip r:embed="rId5"/>
          <a:stretch>
            <a:fillRect/>
          </a:stretch>
        </p:blipFill>
        <p:spPr>
          <a:xfrm>
            <a:off x="812022" y="2962669"/>
            <a:ext cx="1635617" cy="1635617"/>
          </a:xfrm>
          <a:prstGeom prst="rect">
            <a:avLst/>
          </a:prstGeom>
        </p:spPr>
      </p:pic>
      <p:pic>
        <p:nvPicPr>
          <p:cNvPr id="8" name="Picture 7" descr="Logo&#10;&#10;Description automatically generated">
            <a:extLst>
              <a:ext uri="{FF2B5EF4-FFF2-40B4-BE49-F238E27FC236}">
                <a16:creationId xmlns:a16="http://schemas.microsoft.com/office/drawing/2014/main" id="{8B1C199B-8100-AC5A-C867-15B29F1DDA6D}"/>
              </a:ext>
            </a:extLst>
          </p:cNvPr>
          <p:cNvPicPr>
            <a:picLocks noChangeAspect="1"/>
          </p:cNvPicPr>
          <p:nvPr/>
        </p:nvPicPr>
        <p:blipFill>
          <a:blip r:embed="rId6"/>
          <a:stretch>
            <a:fillRect/>
          </a:stretch>
        </p:blipFill>
        <p:spPr>
          <a:xfrm>
            <a:off x="849383" y="4218362"/>
            <a:ext cx="1636776" cy="1636776"/>
          </a:xfrm>
          <a:prstGeom prst="rect">
            <a:avLst/>
          </a:prstGeom>
        </p:spPr>
      </p:pic>
      <p:pic>
        <p:nvPicPr>
          <p:cNvPr id="11" name="Picture 10" descr="Logo&#10;&#10;Description automatically generated">
            <a:extLst>
              <a:ext uri="{FF2B5EF4-FFF2-40B4-BE49-F238E27FC236}">
                <a16:creationId xmlns:a16="http://schemas.microsoft.com/office/drawing/2014/main" id="{91CDE372-2E21-AD92-D54C-DCA6ED4892E1}"/>
              </a:ext>
            </a:extLst>
          </p:cNvPr>
          <p:cNvPicPr>
            <a:picLocks noChangeAspect="1"/>
          </p:cNvPicPr>
          <p:nvPr/>
        </p:nvPicPr>
        <p:blipFill>
          <a:blip r:embed="rId7"/>
          <a:stretch>
            <a:fillRect/>
          </a:stretch>
        </p:blipFill>
        <p:spPr>
          <a:xfrm>
            <a:off x="849383" y="5423572"/>
            <a:ext cx="1636776" cy="1636776"/>
          </a:xfrm>
          <a:prstGeom prst="rect">
            <a:avLst/>
          </a:prstGeom>
        </p:spPr>
      </p:pic>
    </p:spTree>
    <p:extLst>
      <p:ext uri="{BB962C8B-B14F-4D97-AF65-F5344CB8AC3E}">
        <p14:creationId xmlns:p14="http://schemas.microsoft.com/office/powerpoint/2010/main" val="300449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B51C3-0E4E-0348-84B9-C6F22684DF9F}"/>
              </a:ext>
            </a:extLst>
          </p:cNvPr>
          <p:cNvPicPr>
            <a:picLocks noChangeAspect="1"/>
          </p:cNvPicPr>
          <p:nvPr/>
        </p:nvPicPr>
        <p:blipFill>
          <a:blip r:embed="rId2"/>
          <a:srcRect/>
          <a:stretch/>
        </p:blipFill>
        <p:spPr>
          <a:xfrm>
            <a:off x="0" y="254128"/>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C626123E-5A7B-3F43-83CC-2C6585CCAC4A}"/>
              </a:ext>
            </a:extLst>
          </p:cNvPr>
          <p:cNvPicPr>
            <a:picLocks noChangeAspect="1"/>
          </p:cNvPicPr>
          <p:nvPr/>
        </p:nvPicPr>
        <p:blipFill>
          <a:blip r:embed="rId3"/>
          <a:stretch>
            <a:fillRect/>
          </a:stretch>
        </p:blipFill>
        <p:spPr>
          <a:xfrm>
            <a:off x="10259785" y="5594879"/>
            <a:ext cx="1676400" cy="1263121"/>
          </a:xfrm>
          <a:prstGeom prst="rect">
            <a:avLst/>
          </a:prstGeom>
        </p:spPr>
      </p:pic>
      <p:pic>
        <p:nvPicPr>
          <p:cNvPr id="6" name="Picture 5" descr="Logo&#10;&#10;Description automatically generated">
            <a:extLst>
              <a:ext uri="{FF2B5EF4-FFF2-40B4-BE49-F238E27FC236}">
                <a16:creationId xmlns:a16="http://schemas.microsoft.com/office/drawing/2014/main" id="{37DCB46D-60EF-DAD0-74DF-439B1B496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693" y="524874"/>
            <a:ext cx="2954655" cy="1022985"/>
          </a:xfrm>
          <a:prstGeom prst="rect">
            <a:avLst/>
          </a:prstGeom>
        </p:spPr>
      </p:pic>
      <p:sp>
        <p:nvSpPr>
          <p:cNvPr id="9" name="Title 1">
            <a:extLst>
              <a:ext uri="{FF2B5EF4-FFF2-40B4-BE49-F238E27FC236}">
                <a16:creationId xmlns:a16="http://schemas.microsoft.com/office/drawing/2014/main" id="{D67F7890-6A42-BB80-F47A-8278A9B49973}"/>
              </a:ext>
            </a:extLst>
          </p:cNvPr>
          <p:cNvSpPr txBox="1">
            <a:spLocks/>
          </p:cNvSpPr>
          <p:nvPr/>
        </p:nvSpPr>
        <p:spPr>
          <a:xfrm>
            <a:off x="258445" y="1697078"/>
            <a:ext cx="11073975" cy="1099054"/>
          </a:xfrm>
          <a:prstGeom prst="rect">
            <a:avLst/>
          </a:prstGeom>
        </p:spPr>
        <p:txBody>
          <a:bodyPr vert="horz" lIns="91440" tIns="0" rIns="0" bIns="0" rtlCol="0" anchor="t" anchorCtr="0">
            <a:no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2800" b="1">
                <a:solidFill>
                  <a:srgbClr val="0B57A4"/>
                </a:solidFill>
                <a:latin typeface="Calibri"/>
                <a:cs typeface="Calibri"/>
              </a:rPr>
              <a:t>Giving at the leadership level and beyond.</a:t>
            </a:r>
            <a:endParaRPr lang="en-US" sz="2800" b="1">
              <a:solidFill>
                <a:srgbClr val="0B57A4"/>
              </a:solidFill>
              <a:latin typeface="Calibri" panose="020F0502020204030204" pitchFamily="34" charset="0"/>
              <a:cs typeface="Calibri" panose="020F0502020204030204" pitchFamily="34" charset="0"/>
            </a:endParaRPr>
          </a:p>
          <a:p>
            <a:r>
              <a:rPr lang="en-US" sz="1800" b="1">
                <a:solidFill>
                  <a:srgbClr val="0B57A4"/>
                </a:solidFill>
                <a:latin typeface="Calibri"/>
                <a:cs typeface="Calibri"/>
              </a:rPr>
              <a:t>Leadership donors are the bedrock of United Way. As you proceed upward in your level of giving, you’ll be joining the ranks of many generations of our community’s most philanthropic leaders as a part of our Tocqueville Society. Tocqueville Society giving includes the following levels:</a:t>
            </a:r>
          </a:p>
        </p:txBody>
      </p:sp>
      <p:sp>
        <p:nvSpPr>
          <p:cNvPr id="5" name="TextBox 4">
            <a:extLst>
              <a:ext uri="{FF2B5EF4-FFF2-40B4-BE49-F238E27FC236}">
                <a16:creationId xmlns:a16="http://schemas.microsoft.com/office/drawing/2014/main" id="{3595BB5C-4123-523E-43DE-7BC896A2B307}"/>
              </a:ext>
            </a:extLst>
          </p:cNvPr>
          <p:cNvSpPr txBox="1"/>
          <p:nvPr/>
        </p:nvSpPr>
        <p:spPr>
          <a:xfrm>
            <a:off x="2825393" y="3543100"/>
            <a:ext cx="5044971" cy="461665"/>
          </a:xfrm>
          <a:prstGeom prst="rect">
            <a:avLst/>
          </a:prstGeom>
          <a:noFill/>
        </p:spPr>
        <p:txBody>
          <a:bodyPr wrap="none" rtlCol="0">
            <a:spAutoFit/>
          </a:bodyPr>
          <a:lstStyle/>
          <a:p>
            <a:r>
              <a:rPr lang="en-US" sz="2400" b="1">
                <a:solidFill>
                  <a:srgbClr val="0B57A4"/>
                </a:solidFill>
                <a:latin typeface="Calibri" panose="020F0502020204030204" pitchFamily="34" charset="0"/>
                <a:ea typeface="+mj-ea"/>
                <a:cs typeface="Calibri" panose="020F0502020204030204" pitchFamily="34" charset="0"/>
              </a:rPr>
              <a:t>Ordre de Liberté		$25,000+</a:t>
            </a:r>
          </a:p>
        </p:txBody>
      </p:sp>
      <p:sp>
        <p:nvSpPr>
          <p:cNvPr id="11" name="TextBox 10">
            <a:extLst>
              <a:ext uri="{FF2B5EF4-FFF2-40B4-BE49-F238E27FC236}">
                <a16:creationId xmlns:a16="http://schemas.microsoft.com/office/drawing/2014/main" id="{D8A6CAA0-7F88-0D2B-CD05-A489A24CDDF1}"/>
              </a:ext>
            </a:extLst>
          </p:cNvPr>
          <p:cNvSpPr txBox="1"/>
          <p:nvPr/>
        </p:nvSpPr>
        <p:spPr>
          <a:xfrm>
            <a:off x="2835667" y="4824291"/>
            <a:ext cx="6136616" cy="461665"/>
          </a:xfrm>
          <a:prstGeom prst="rect">
            <a:avLst/>
          </a:prstGeom>
          <a:noFill/>
        </p:spPr>
        <p:txBody>
          <a:bodyPr wrap="none" rtlCol="0">
            <a:spAutoFit/>
          </a:bodyPr>
          <a:lstStyle/>
          <a:p>
            <a:r>
              <a:rPr lang="en-US" sz="2400" b="1">
                <a:solidFill>
                  <a:srgbClr val="0B57A4"/>
                </a:solidFill>
                <a:latin typeface="Calibri" panose="020F0502020204030204" pitchFamily="34" charset="0"/>
                <a:ea typeface="+mj-ea"/>
                <a:cs typeface="Calibri" panose="020F0502020204030204" pitchFamily="34" charset="0"/>
              </a:rPr>
              <a:t>Le Champion			$15,000 - $24,999</a:t>
            </a:r>
          </a:p>
        </p:txBody>
      </p:sp>
      <p:sp>
        <p:nvSpPr>
          <p:cNvPr id="12" name="TextBox 11">
            <a:extLst>
              <a:ext uri="{FF2B5EF4-FFF2-40B4-BE49-F238E27FC236}">
                <a16:creationId xmlns:a16="http://schemas.microsoft.com/office/drawing/2014/main" id="{241685FF-3F16-CEB2-37D0-FDB596A36CFE}"/>
              </a:ext>
            </a:extLst>
          </p:cNvPr>
          <p:cNvSpPr txBox="1"/>
          <p:nvPr/>
        </p:nvSpPr>
        <p:spPr>
          <a:xfrm>
            <a:off x="2825393" y="5857107"/>
            <a:ext cx="6136616" cy="461665"/>
          </a:xfrm>
          <a:prstGeom prst="rect">
            <a:avLst/>
          </a:prstGeom>
          <a:noFill/>
        </p:spPr>
        <p:txBody>
          <a:bodyPr wrap="none" rtlCol="0">
            <a:spAutoFit/>
          </a:bodyPr>
          <a:lstStyle/>
          <a:p>
            <a:r>
              <a:rPr lang="en-US" sz="2400" b="1">
                <a:solidFill>
                  <a:srgbClr val="0B57A4"/>
                </a:solidFill>
                <a:latin typeface="Calibri" panose="020F0502020204030204" pitchFamily="34" charset="0"/>
                <a:ea typeface="+mj-ea"/>
                <a:cs typeface="Calibri" panose="020F0502020204030204" pitchFamily="34" charset="0"/>
              </a:rPr>
              <a:t>Membres de la Société	$10,000 - $14,999</a:t>
            </a:r>
          </a:p>
        </p:txBody>
      </p:sp>
      <p:pic>
        <p:nvPicPr>
          <p:cNvPr id="13" name="Picture 12">
            <a:extLst>
              <a:ext uri="{FF2B5EF4-FFF2-40B4-BE49-F238E27FC236}">
                <a16:creationId xmlns:a16="http://schemas.microsoft.com/office/drawing/2014/main" id="{15EC65B5-B1C1-2AF1-9EC1-D6FFB1D14F44}"/>
              </a:ext>
            </a:extLst>
          </p:cNvPr>
          <p:cNvPicPr>
            <a:picLocks noChangeAspect="1"/>
          </p:cNvPicPr>
          <p:nvPr/>
        </p:nvPicPr>
        <p:blipFill>
          <a:blip r:embed="rId5"/>
          <a:srcRect/>
          <a:stretch/>
        </p:blipFill>
        <p:spPr>
          <a:xfrm>
            <a:off x="998250" y="2864740"/>
            <a:ext cx="1636776" cy="1636776"/>
          </a:xfrm>
          <a:prstGeom prst="rect">
            <a:avLst/>
          </a:prstGeom>
        </p:spPr>
      </p:pic>
      <p:pic>
        <p:nvPicPr>
          <p:cNvPr id="15" name="Picture 14" descr="Logo&#10;&#10;Description automatically generated">
            <a:extLst>
              <a:ext uri="{FF2B5EF4-FFF2-40B4-BE49-F238E27FC236}">
                <a16:creationId xmlns:a16="http://schemas.microsoft.com/office/drawing/2014/main" id="{D9638F88-73EF-7ECA-11AB-06576EB05D06}"/>
              </a:ext>
            </a:extLst>
          </p:cNvPr>
          <p:cNvPicPr>
            <a:picLocks noChangeAspect="1"/>
          </p:cNvPicPr>
          <p:nvPr/>
        </p:nvPicPr>
        <p:blipFill>
          <a:blip r:embed="rId6"/>
          <a:stretch>
            <a:fillRect/>
          </a:stretch>
        </p:blipFill>
        <p:spPr>
          <a:xfrm>
            <a:off x="1030224" y="4108566"/>
            <a:ext cx="1636776" cy="1636776"/>
          </a:xfrm>
          <a:prstGeom prst="rect">
            <a:avLst/>
          </a:prstGeom>
        </p:spPr>
      </p:pic>
      <p:pic>
        <p:nvPicPr>
          <p:cNvPr id="17" name="Picture 16">
            <a:extLst>
              <a:ext uri="{FF2B5EF4-FFF2-40B4-BE49-F238E27FC236}">
                <a16:creationId xmlns:a16="http://schemas.microsoft.com/office/drawing/2014/main" id="{CA053228-471F-9019-7433-F382E50568DB}"/>
              </a:ext>
            </a:extLst>
          </p:cNvPr>
          <p:cNvPicPr>
            <a:picLocks noChangeAspect="1"/>
          </p:cNvPicPr>
          <p:nvPr/>
        </p:nvPicPr>
        <p:blipFill>
          <a:blip r:embed="rId7"/>
          <a:srcRect/>
          <a:stretch/>
        </p:blipFill>
        <p:spPr>
          <a:xfrm>
            <a:off x="1030224" y="5377744"/>
            <a:ext cx="1636776" cy="1636776"/>
          </a:xfrm>
          <a:prstGeom prst="rect">
            <a:avLst/>
          </a:prstGeom>
        </p:spPr>
      </p:pic>
    </p:spTree>
    <p:extLst>
      <p:ext uri="{BB962C8B-B14F-4D97-AF65-F5344CB8AC3E}">
        <p14:creationId xmlns:p14="http://schemas.microsoft.com/office/powerpoint/2010/main" val="123813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B51C3-0E4E-0348-84B9-C6F22684DF9F}"/>
              </a:ext>
            </a:extLst>
          </p:cNvPr>
          <p:cNvPicPr>
            <a:picLocks noChangeAspect="1"/>
          </p:cNvPicPr>
          <p:nvPr/>
        </p:nvPicPr>
        <p:blipFill>
          <a:blip r:embed="rId2"/>
          <a:srcRect/>
          <a:stretch/>
        </p:blipFill>
        <p:spPr>
          <a:xfrm>
            <a:off x="0" y="264403"/>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C626123E-5A7B-3F43-83CC-2C6585CCAC4A}"/>
              </a:ext>
            </a:extLst>
          </p:cNvPr>
          <p:cNvPicPr>
            <a:picLocks noChangeAspect="1"/>
          </p:cNvPicPr>
          <p:nvPr/>
        </p:nvPicPr>
        <p:blipFill>
          <a:blip r:embed="rId3"/>
          <a:stretch>
            <a:fillRect/>
          </a:stretch>
        </p:blipFill>
        <p:spPr>
          <a:xfrm>
            <a:off x="10259785" y="5594879"/>
            <a:ext cx="1676400" cy="1263121"/>
          </a:xfrm>
          <a:prstGeom prst="rect">
            <a:avLst/>
          </a:prstGeom>
        </p:spPr>
      </p:pic>
      <p:pic>
        <p:nvPicPr>
          <p:cNvPr id="6" name="Picture 5" descr="Logo&#10;&#10;Description automatically generated">
            <a:extLst>
              <a:ext uri="{FF2B5EF4-FFF2-40B4-BE49-F238E27FC236}">
                <a16:creationId xmlns:a16="http://schemas.microsoft.com/office/drawing/2014/main" id="{37DCB46D-60EF-DAD0-74DF-439B1B496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693" y="524874"/>
            <a:ext cx="2954655" cy="1022985"/>
          </a:xfrm>
          <a:prstGeom prst="rect">
            <a:avLst/>
          </a:prstGeom>
        </p:spPr>
      </p:pic>
      <p:sp>
        <p:nvSpPr>
          <p:cNvPr id="9" name="Title 1">
            <a:extLst>
              <a:ext uri="{FF2B5EF4-FFF2-40B4-BE49-F238E27FC236}">
                <a16:creationId xmlns:a16="http://schemas.microsoft.com/office/drawing/2014/main" id="{D67F7890-6A42-BB80-F47A-8278A9B49973}"/>
              </a:ext>
            </a:extLst>
          </p:cNvPr>
          <p:cNvSpPr txBox="1">
            <a:spLocks/>
          </p:cNvSpPr>
          <p:nvPr/>
        </p:nvSpPr>
        <p:spPr>
          <a:xfrm>
            <a:off x="258445" y="1818605"/>
            <a:ext cx="11073975" cy="1099054"/>
          </a:xfrm>
          <a:prstGeom prst="rect">
            <a:avLst/>
          </a:prstGeom>
        </p:spPr>
        <p:txBody>
          <a:bodyPr vert="horz" lIns="91440" tIns="0" rIns="0" bIns="0" rtlCol="0" anchor="t" anchorCtr="0">
            <a:no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1800" b="1">
                <a:solidFill>
                  <a:srgbClr val="0B57A4"/>
                </a:solidFill>
                <a:latin typeface="Calibri"/>
                <a:cs typeface="Calibri"/>
              </a:rPr>
              <a:t>Individuals who give at the Keystone, Rooney, Heinz Level or Tocqueville levels are invited to join a United Way Donor Group. These prestigious groups make an enormous impact on our community and provide members with exclusive opportunities.</a:t>
            </a:r>
          </a:p>
        </p:txBody>
      </p:sp>
      <p:sp>
        <p:nvSpPr>
          <p:cNvPr id="14" name="TextBox 13">
            <a:extLst>
              <a:ext uri="{FF2B5EF4-FFF2-40B4-BE49-F238E27FC236}">
                <a16:creationId xmlns:a16="http://schemas.microsoft.com/office/drawing/2014/main" id="{FA23EA5A-B370-4491-EB21-5A35511FAF26}"/>
              </a:ext>
            </a:extLst>
          </p:cNvPr>
          <p:cNvSpPr txBox="1"/>
          <p:nvPr/>
        </p:nvSpPr>
        <p:spPr>
          <a:xfrm>
            <a:off x="2646218" y="3034145"/>
            <a:ext cx="9302483" cy="1477328"/>
          </a:xfrm>
          <a:prstGeom prst="rect">
            <a:avLst/>
          </a:prstGeom>
          <a:noFill/>
        </p:spPr>
        <p:txBody>
          <a:bodyPr wrap="none" lIns="91440" tIns="45720" rIns="91440" bIns="45720" rtlCol="0" anchor="t">
            <a:spAutoFit/>
          </a:bodyPr>
          <a:lstStyle/>
          <a:p>
            <a:r>
              <a:rPr lang="en-US" b="1">
                <a:solidFill>
                  <a:srgbClr val="0B57A4"/>
                </a:solidFill>
                <a:latin typeface="Calibri" panose="020F0502020204030204" pitchFamily="34" charset="0"/>
                <a:ea typeface="+mj-ea"/>
                <a:cs typeface="Calibri" panose="020F0502020204030204" pitchFamily="34" charset="0"/>
              </a:rPr>
              <a:t>Women’s Leadership Council positively impacts the lives of financially </a:t>
            </a:r>
          </a:p>
          <a:p>
            <a:r>
              <a:rPr lang="en-US" b="1">
                <a:solidFill>
                  <a:srgbClr val="0B57A4"/>
                </a:solidFill>
                <a:latin typeface="Calibri"/>
                <a:ea typeface="+mj-ea"/>
                <a:cs typeface="Calibri"/>
              </a:rPr>
              <a:t>struggling women and their families in our region.  With more than 2,200 members, including</a:t>
            </a:r>
          </a:p>
          <a:p>
            <a:r>
              <a:rPr lang="en-US" b="1">
                <a:solidFill>
                  <a:srgbClr val="0B57A4"/>
                </a:solidFill>
                <a:latin typeface="Calibri"/>
                <a:ea typeface="+mj-ea"/>
                <a:cs typeface="Calibri"/>
              </a:rPr>
              <a:t>corporate, nonprofit and academic leaders, small business owners and philanthropists, WLC </a:t>
            </a:r>
            <a:endParaRPr lang="en-US" b="1">
              <a:solidFill>
                <a:srgbClr val="0B57A4"/>
              </a:solidFill>
              <a:latin typeface="Calibri" panose="020F0502020204030204" pitchFamily="34" charset="0"/>
              <a:ea typeface="+mj-ea"/>
              <a:cs typeface="Calibri" panose="020F0502020204030204" pitchFamily="34" charset="0"/>
            </a:endParaRPr>
          </a:p>
          <a:p>
            <a:r>
              <a:rPr lang="en-US" b="1">
                <a:solidFill>
                  <a:srgbClr val="0B57A4"/>
                </a:solidFill>
                <a:latin typeface="Calibri"/>
                <a:ea typeface="+mj-ea"/>
                <a:cs typeface="Calibri"/>
              </a:rPr>
              <a:t>members enjoy benefits including personal and professional development and the opportunity </a:t>
            </a:r>
            <a:endParaRPr lang="en-US" b="1">
              <a:solidFill>
                <a:srgbClr val="0B57A4"/>
              </a:solidFill>
              <a:latin typeface="Calibri" panose="020F0502020204030204" pitchFamily="34" charset="0"/>
              <a:ea typeface="+mj-ea"/>
              <a:cs typeface="Calibri" panose="020F0502020204030204" pitchFamily="34" charset="0"/>
            </a:endParaRPr>
          </a:p>
          <a:p>
            <a:r>
              <a:rPr lang="en-US" b="1">
                <a:solidFill>
                  <a:srgbClr val="0B57A4"/>
                </a:solidFill>
                <a:latin typeface="Calibri" panose="020F0502020204030204" pitchFamily="34" charset="0"/>
                <a:ea typeface="+mj-ea"/>
                <a:cs typeface="Calibri" panose="020F0502020204030204" pitchFamily="34" charset="0"/>
              </a:rPr>
              <a:t>to connect with like-minded women across our region.  </a:t>
            </a:r>
          </a:p>
        </p:txBody>
      </p:sp>
      <p:sp>
        <p:nvSpPr>
          <p:cNvPr id="15" name="TextBox 14">
            <a:extLst>
              <a:ext uri="{FF2B5EF4-FFF2-40B4-BE49-F238E27FC236}">
                <a16:creationId xmlns:a16="http://schemas.microsoft.com/office/drawing/2014/main" id="{891510D1-41A9-08CD-1A18-F0EE7F90868D}"/>
              </a:ext>
            </a:extLst>
          </p:cNvPr>
          <p:cNvSpPr txBox="1"/>
          <p:nvPr/>
        </p:nvSpPr>
        <p:spPr>
          <a:xfrm>
            <a:off x="2743200" y="4972194"/>
            <a:ext cx="9321334" cy="1477328"/>
          </a:xfrm>
          <a:prstGeom prst="rect">
            <a:avLst/>
          </a:prstGeom>
          <a:noFill/>
        </p:spPr>
        <p:txBody>
          <a:bodyPr wrap="none" lIns="91440" tIns="45720" rIns="91440" bIns="45720" rtlCol="0" anchor="t">
            <a:spAutoFit/>
          </a:bodyPr>
          <a:lstStyle/>
          <a:p>
            <a:r>
              <a:rPr lang="en-US" b="1">
                <a:solidFill>
                  <a:srgbClr val="0B57A4"/>
                </a:solidFill>
                <a:latin typeface="Calibri" panose="020F0502020204030204" pitchFamily="34" charset="0"/>
                <a:ea typeface="+mj-ea"/>
                <a:cs typeface="Calibri" panose="020F0502020204030204" pitchFamily="34" charset="0"/>
              </a:rPr>
              <a:t>Bridges Society brings together young professionals who are dedicated to helping build the type</a:t>
            </a:r>
          </a:p>
          <a:p>
            <a:r>
              <a:rPr lang="en-US" b="1">
                <a:solidFill>
                  <a:srgbClr val="0B57A4"/>
                </a:solidFill>
                <a:latin typeface="Calibri" panose="020F0502020204030204" pitchFamily="34" charset="0"/>
                <a:ea typeface="+mj-ea"/>
                <a:cs typeface="Calibri" panose="020F0502020204030204" pitchFamily="34" charset="0"/>
              </a:rPr>
              <a:t>of community where they want to live.  This dynamic and diverse group, recommended for</a:t>
            </a:r>
          </a:p>
          <a:p>
            <a:r>
              <a:rPr lang="en-US" b="1">
                <a:solidFill>
                  <a:srgbClr val="0B57A4"/>
                </a:solidFill>
                <a:latin typeface="Calibri"/>
                <a:ea typeface="+mj-ea"/>
                <a:cs typeface="Calibri"/>
              </a:rPr>
              <a:t>young to mid-career professionals, participate in exclusive volunteer activities, </a:t>
            </a:r>
          </a:p>
          <a:p>
            <a:r>
              <a:rPr lang="en-US" b="1">
                <a:solidFill>
                  <a:srgbClr val="0B57A4"/>
                </a:solidFill>
                <a:latin typeface="Calibri"/>
                <a:ea typeface="+mj-ea"/>
                <a:cs typeface="Calibri"/>
              </a:rPr>
              <a:t>develop leadership skills and network with other like-minded professionals</a:t>
            </a:r>
            <a:endParaRPr lang="en-US">
              <a:solidFill>
                <a:srgbClr val="000000"/>
              </a:solidFill>
              <a:latin typeface="Calibri"/>
              <a:ea typeface="+mj-ea"/>
              <a:cs typeface="Calibri"/>
            </a:endParaRPr>
          </a:p>
          <a:p>
            <a:r>
              <a:rPr lang="en-US" b="1">
                <a:solidFill>
                  <a:srgbClr val="0B57A4"/>
                </a:solidFill>
                <a:latin typeface="Calibri"/>
                <a:ea typeface="+mj-ea"/>
                <a:cs typeface="Calibri"/>
              </a:rPr>
              <a:t>and C-suite business leaders.</a:t>
            </a:r>
            <a:endParaRPr lang="en-US">
              <a:solidFill>
                <a:srgbClr val="000000"/>
              </a:solidFill>
              <a:latin typeface="Calibri"/>
              <a:ea typeface="+mj-ea"/>
              <a:cs typeface="Calibri"/>
            </a:endParaRPr>
          </a:p>
        </p:txBody>
      </p:sp>
      <p:pic>
        <p:nvPicPr>
          <p:cNvPr id="7" name="Picture 6" descr="Logo&#10;&#10;Description automatically generated">
            <a:extLst>
              <a:ext uri="{FF2B5EF4-FFF2-40B4-BE49-F238E27FC236}">
                <a16:creationId xmlns:a16="http://schemas.microsoft.com/office/drawing/2014/main" id="{C1B60EB9-9972-4012-09D7-94AA55DB8173}"/>
              </a:ext>
            </a:extLst>
          </p:cNvPr>
          <p:cNvPicPr>
            <a:picLocks noChangeAspect="1"/>
          </p:cNvPicPr>
          <p:nvPr/>
        </p:nvPicPr>
        <p:blipFill>
          <a:blip r:embed="rId5"/>
          <a:stretch>
            <a:fillRect/>
          </a:stretch>
        </p:blipFill>
        <p:spPr>
          <a:xfrm>
            <a:off x="766143" y="2888446"/>
            <a:ext cx="1636776" cy="1636776"/>
          </a:xfrm>
          <a:prstGeom prst="rect">
            <a:avLst/>
          </a:prstGeom>
        </p:spPr>
      </p:pic>
      <p:pic>
        <p:nvPicPr>
          <p:cNvPr id="10" name="Picture 9" descr="Logo&#10;&#10;Description automatically generated">
            <a:extLst>
              <a:ext uri="{FF2B5EF4-FFF2-40B4-BE49-F238E27FC236}">
                <a16:creationId xmlns:a16="http://schemas.microsoft.com/office/drawing/2014/main" id="{C217FF16-B078-D93A-8EC2-2B8CA5EEFA0A}"/>
              </a:ext>
            </a:extLst>
          </p:cNvPr>
          <p:cNvPicPr>
            <a:picLocks noChangeAspect="1"/>
          </p:cNvPicPr>
          <p:nvPr/>
        </p:nvPicPr>
        <p:blipFill>
          <a:blip r:embed="rId6"/>
          <a:stretch>
            <a:fillRect/>
          </a:stretch>
        </p:blipFill>
        <p:spPr>
          <a:xfrm>
            <a:off x="766143" y="4892470"/>
            <a:ext cx="1636776" cy="1636776"/>
          </a:xfrm>
          <a:prstGeom prst="rect">
            <a:avLst/>
          </a:prstGeom>
        </p:spPr>
      </p:pic>
    </p:spTree>
    <p:extLst>
      <p:ext uri="{BB962C8B-B14F-4D97-AF65-F5344CB8AC3E}">
        <p14:creationId xmlns:p14="http://schemas.microsoft.com/office/powerpoint/2010/main" val="2113225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38EC14-9C73-EA46-AC35-680FFEBFA4BE}"/>
              </a:ext>
            </a:extLst>
          </p:cNvPr>
          <p:cNvPicPr>
            <a:picLocks noChangeAspect="1"/>
          </p:cNvPicPr>
          <p:nvPr/>
        </p:nvPicPr>
        <p:blipFill>
          <a:blip r:embed="rId2"/>
          <a:srcRect/>
          <a:stretch/>
        </p:blipFill>
        <p:spPr>
          <a:xfrm>
            <a:off x="-1" y="-1411"/>
            <a:ext cx="12192000" cy="68580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85E1A8A7-3472-0340-B338-D64CBABFF668}"/>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7" y="2280961"/>
            <a:ext cx="11073975" cy="316231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pPr algn="ctr"/>
            <a:r>
              <a:rPr lang="en-US" sz="2800" b="1">
                <a:solidFill>
                  <a:srgbClr val="0B57A4"/>
                </a:solidFill>
                <a:latin typeface="+mj-lt"/>
                <a:ea typeface="+mn-ea"/>
                <a:cs typeface="+mj-cs"/>
              </a:rPr>
              <a:t>Total pledged contribution</a:t>
            </a:r>
          </a:p>
          <a:p>
            <a:pPr algn="ctr"/>
            <a:r>
              <a:rPr lang="en-US" sz="3600" b="1">
                <a:solidFill>
                  <a:srgbClr val="0B57A4"/>
                </a:solidFill>
                <a:latin typeface="+mn-lt"/>
                <a:ea typeface="+mn-ea"/>
                <a:cs typeface="+mj-cs"/>
              </a:rPr>
              <a:t>XX%</a:t>
            </a:r>
          </a:p>
          <a:p>
            <a:pPr algn="ctr"/>
            <a:r>
              <a:rPr lang="en-US" sz="1800">
                <a:solidFill>
                  <a:srgbClr val="0B57A4"/>
                </a:solidFill>
                <a:latin typeface="+mj-lt"/>
                <a:ea typeface="+mn-ea"/>
                <a:cs typeface="+mj-cs"/>
              </a:rPr>
              <a:t>(10% above last year)</a:t>
            </a:r>
          </a:p>
          <a:p>
            <a:pPr algn="ctr"/>
            <a:endParaRPr lang="en-US" sz="2800" b="1">
              <a:solidFill>
                <a:srgbClr val="0B57A4"/>
              </a:solidFill>
              <a:latin typeface="+mj-lt"/>
              <a:ea typeface="+mn-ea"/>
              <a:cs typeface="+mj-cs"/>
            </a:endParaRPr>
          </a:p>
          <a:p>
            <a:pPr algn="ctr"/>
            <a:r>
              <a:rPr lang="en-US" sz="2800" b="1">
                <a:solidFill>
                  <a:srgbClr val="0B57A4"/>
                </a:solidFill>
                <a:latin typeface="+mj-lt"/>
                <a:ea typeface="+mn-ea"/>
                <a:cs typeface="+mj-cs"/>
              </a:rPr>
              <a:t>Employee participation</a:t>
            </a:r>
          </a:p>
          <a:p>
            <a:pPr algn="ctr"/>
            <a:r>
              <a:rPr lang="en-US" sz="3600" b="1">
                <a:solidFill>
                  <a:srgbClr val="0B57A4"/>
                </a:solidFill>
                <a:latin typeface="+mn-lt"/>
                <a:ea typeface="+mn-ea"/>
                <a:cs typeface="+mj-cs"/>
              </a:rPr>
              <a:t>100%</a:t>
            </a:r>
          </a:p>
        </p:txBody>
      </p:sp>
      <p:pic>
        <p:nvPicPr>
          <p:cNvPr id="10" name="Picture 9" descr="A picture containing drawing&#10;&#10;Description automatically generated">
            <a:extLst>
              <a:ext uri="{FF2B5EF4-FFF2-40B4-BE49-F238E27FC236}">
                <a16:creationId xmlns:a16="http://schemas.microsoft.com/office/drawing/2014/main" id="{3A8154B4-A690-8247-AD02-45293FBD51AA}"/>
              </a:ext>
            </a:extLst>
          </p:cNvPr>
          <p:cNvPicPr>
            <a:picLocks noChangeAspect="1"/>
          </p:cNvPicPr>
          <p:nvPr/>
        </p:nvPicPr>
        <p:blipFill rotWithShape="1">
          <a:blip r:embed="rId4"/>
          <a:srcRect r="-43" b="1588"/>
          <a:stretch/>
        </p:blipFill>
        <p:spPr>
          <a:xfrm>
            <a:off x="0" y="1347945"/>
            <a:ext cx="12024361" cy="411480"/>
          </a:xfrm>
          <a:prstGeom prst="rect">
            <a:avLst/>
          </a:prstGeom>
        </p:spPr>
      </p:pic>
      <p:sp>
        <p:nvSpPr>
          <p:cNvPr id="11" name="Rectangle 10">
            <a:extLst>
              <a:ext uri="{FF2B5EF4-FFF2-40B4-BE49-F238E27FC236}">
                <a16:creationId xmlns:a16="http://schemas.microsoft.com/office/drawing/2014/main" id="{8EC4E257-8100-F740-A3CE-14132B50661C}"/>
              </a:ext>
            </a:extLst>
          </p:cNvPr>
          <p:cNvSpPr/>
          <p:nvPr/>
        </p:nvSpPr>
        <p:spPr>
          <a:xfrm>
            <a:off x="266700" y="489857"/>
            <a:ext cx="11719560" cy="898072"/>
          </a:xfrm>
          <a:prstGeom prst="rect">
            <a:avLst/>
          </a:prstGeom>
          <a:solidFill>
            <a:srgbClr val="F9B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C786AC-BB8F-B349-B7B9-9821E93EF597}"/>
              </a:ext>
            </a:extLst>
          </p:cNvPr>
          <p:cNvSpPr txBox="1"/>
          <p:nvPr/>
        </p:nvSpPr>
        <p:spPr>
          <a:xfrm>
            <a:off x="245328" y="660346"/>
            <a:ext cx="11496906" cy="523220"/>
          </a:xfrm>
          <a:prstGeom prst="rect">
            <a:avLst/>
          </a:prstGeom>
          <a:noFill/>
        </p:spPr>
        <p:txBody>
          <a:bodyPr wrap="square" rtlCol="0">
            <a:spAutoFit/>
          </a:bodyPr>
          <a:lstStyle/>
          <a:p>
            <a:pPr algn="ctr"/>
            <a:r>
              <a:rPr lang="en-US" sz="2800" b="1">
                <a:solidFill>
                  <a:schemeClr val="bg1"/>
                </a:solidFill>
                <a:ea typeface="+mj-ea"/>
                <a:cs typeface="+mj-cs"/>
              </a:rPr>
              <a:t>2023-24 </a:t>
            </a:r>
            <a:r>
              <a:rPr lang="en-US" sz="2800" b="1">
                <a:solidFill>
                  <a:srgbClr val="0B57A4"/>
                </a:solidFill>
                <a:ea typeface="+mj-ea"/>
                <a:cs typeface="+mj-cs"/>
              </a:rPr>
              <a:t>CAMPAIGN GOALS!</a:t>
            </a:r>
            <a:endParaRPr lang="en-US" sz="2800" b="1">
              <a:solidFill>
                <a:schemeClr val="bg1"/>
              </a:solidFill>
              <a:ea typeface="+mj-ea"/>
              <a:cs typeface="+mj-cs"/>
            </a:endParaRPr>
          </a:p>
        </p:txBody>
      </p:sp>
    </p:spTree>
    <p:extLst>
      <p:ext uri="{BB962C8B-B14F-4D97-AF65-F5344CB8AC3E}">
        <p14:creationId xmlns:p14="http://schemas.microsoft.com/office/powerpoint/2010/main" val="412016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E14E6E-7771-DB41-9D8A-D26FFC540957}"/>
              </a:ext>
            </a:extLst>
          </p:cNvPr>
          <p:cNvPicPr>
            <a:picLocks noChangeAspect="1"/>
          </p:cNvPicPr>
          <p:nvPr/>
        </p:nvPicPr>
        <p:blipFill>
          <a:blip r:embed="rId2"/>
          <a:srcRect/>
          <a:stretch/>
        </p:blipFill>
        <p:spPr>
          <a:xfrm>
            <a:off x="-1" y="-1411"/>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87CF6EDE-441D-D647-8A6D-432798697D16}"/>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1280728"/>
            <a:ext cx="11312779" cy="316231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300" b="1">
                <a:solidFill>
                  <a:srgbClr val="0B57A4"/>
                </a:solidFill>
                <a:latin typeface="+mn-lt"/>
                <a:cs typeface="+mj-cs"/>
              </a:rPr>
              <a:t>Campaign Events:</a:t>
            </a:r>
          </a:p>
          <a:p>
            <a:endParaRPr lang="en-US" sz="2200">
              <a:solidFill>
                <a:srgbClr val="0B57A4"/>
              </a:solidFill>
              <a:latin typeface="+mj-lt"/>
              <a:cs typeface="+mj-cs"/>
            </a:endParaRPr>
          </a:p>
          <a:p>
            <a:r>
              <a:rPr lang="en-US" sz="2800" b="1">
                <a:solidFill>
                  <a:srgbClr val="0B57A4"/>
                </a:solidFill>
                <a:latin typeface="+mj-lt"/>
                <a:ea typeface="+mn-ea"/>
                <a:cs typeface="+mj-cs"/>
              </a:rPr>
              <a:t>1. Lorem Ipsum 	</a:t>
            </a:r>
            <a:r>
              <a:rPr lang="en-US" sz="2200">
                <a:solidFill>
                  <a:srgbClr val="0B57A4"/>
                </a:solidFill>
                <a:latin typeface="+mj-lt"/>
                <a:ea typeface="+mn-ea"/>
                <a:cs typeface="+mj-cs"/>
              </a:rPr>
              <a:t>At </a:t>
            </a:r>
            <a:r>
              <a:rPr lang="en-US" sz="2200" err="1">
                <a:solidFill>
                  <a:srgbClr val="0B57A4"/>
                </a:solidFill>
                <a:latin typeface="+mj-lt"/>
                <a:ea typeface="+mn-ea"/>
                <a:cs typeface="+mj-cs"/>
              </a:rPr>
              <a:t>vero</a:t>
            </a:r>
            <a:r>
              <a:rPr lang="en-US" sz="2200">
                <a:solidFill>
                  <a:srgbClr val="0B57A4"/>
                </a:solidFill>
                <a:latin typeface="+mj-lt"/>
                <a:ea typeface="+mn-ea"/>
                <a:cs typeface="+mj-cs"/>
              </a:rPr>
              <a:t> </a:t>
            </a:r>
            <a:r>
              <a:rPr lang="en-US" sz="2200" err="1">
                <a:solidFill>
                  <a:srgbClr val="0B57A4"/>
                </a:solidFill>
                <a:latin typeface="+mj-lt"/>
                <a:ea typeface="+mn-ea"/>
                <a:cs typeface="+mj-cs"/>
              </a:rPr>
              <a:t>eos</a:t>
            </a:r>
            <a:r>
              <a:rPr lang="en-US" sz="2200">
                <a:solidFill>
                  <a:srgbClr val="0B57A4"/>
                </a:solidFill>
                <a:latin typeface="+mj-lt"/>
                <a:ea typeface="+mn-ea"/>
                <a:cs typeface="+mj-cs"/>
              </a:rPr>
              <a:t> et </a:t>
            </a:r>
            <a:r>
              <a:rPr lang="en-US" sz="2200" err="1">
                <a:solidFill>
                  <a:srgbClr val="0B57A4"/>
                </a:solidFill>
                <a:latin typeface="+mj-lt"/>
                <a:ea typeface="+mn-ea"/>
                <a:cs typeface="+mj-cs"/>
              </a:rPr>
              <a:t>accusamus</a:t>
            </a:r>
            <a:r>
              <a:rPr lang="en-US" sz="2200">
                <a:solidFill>
                  <a:srgbClr val="0B57A4"/>
                </a:solidFill>
                <a:latin typeface="+mj-lt"/>
                <a:ea typeface="+mn-ea"/>
                <a:cs typeface="+mj-cs"/>
              </a:rPr>
              <a:t> et </a:t>
            </a:r>
            <a:r>
              <a:rPr lang="en-US" sz="2200" err="1">
                <a:solidFill>
                  <a:srgbClr val="0B57A4"/>
                </a:solidFill>
                <a:latin typeface="+mj-lt"/>
                <a:ea typeface="+mn-ea"/>
                <a:cs typeface="+mj-cs"/>
              </a:rPr>
              <a:t>iusto</a:t>
            </a:r>
            <a:endParaRPr lang="en-US" sz="2200">
              <a:solidFill>
                <a:srgbClr val="0B57A4"/>
              </a:solidFill>
              <a:latin typeface="+mj-lt"/>
              <a:ea typeface="+mn-ea"/>
              <a:cs typeface="+mj-cs"/>
            </a:endParaRPr>
          </a:p>
          <a:p>
            <a:r>
              <a:rPr lang="en-US" sz="2800" b="1">
                <a:solidFill>
                  <a:srgbClr val="0B57A4"/>
                </a:solidFill>
                <a:latin typeface="+mj-lt"/>
                <a:ea typeface="+mn-ea"/>
                <a:cs typeface="+mj-cs"/>
              </a:rPr>
              <a:t>2. Dolor sit </a:t>
            </a:r>
            <a:r>
              <a:rPr lang="en-US" sz="2800" b="1" err="1">
                <a:solidFill>
                  <a:srgbClr val="0B57A4"/>
                </a:solidFill>
                <a:latin typeface="+mj-lt"/>
                <a:ea typeface="+mn-ea"/>
                <a:cs typeface="+mj-cs"/>
              </a:rPr>
              <a:t>amet</a:t>
            </a:r>
            <a:r>
              <a:rPr lang="en-US" sz="2800" b="1">
                <a:solidFill>
                  <a:srgbClr val="0B57A4"/>
                </a:solidFill>
              </a:rPr>
              <a:t>	</a:t>
            </a:r>
            <a:r>
              <a:rPr lang="en-US" sz="2200">
                <a:solidFill>
                  <a:srgbClr val="0B57A4"/>
                </a:solidFill>
                <a:latin typeface="+mj-lt"/>
                <a:ea typeface="+mn-ea"/>
                <a:cs typeface="+mj-cs"/>
              </a:rPr>
              <a:t>Exercitation </a:t>
            </a:r>
            <a:r>
              <a:rPr lang="en-US" sz="2200" err="1">
                <a:solidFill>
                  <a:srgbClr val="0B57A4"/>
                </a:solidFill>
                <a:latin typeface="+mj-lt"/>
                <a:ea typeface="+mn-ea"/>
                <a:cs typeface="+mj-cs"/>
              </a:rPr>
              <a:t>ullamco</a:t>
            </a:r>
            <a:r>
              <a:rPr lang="en-US" sz="2200">
                <a:solidFill>
                  <a:srgbClr val="0B57A4"/>
                </a:solidFill>
                <a:latin typeface="+mj-lt"/>
                <a:ea typeface="+mn-ea"/>
                <a:cs typeface="+mj-cs"/>
              </a:rPr>
              <a:t> </a:t>
            </a:r>
            <a:r>
              <a:rPr lang="en-US" sz="2200" err="1">
                <a:solidFill>
                  <a:srgbClr val="0B57A4"/>
                </a:solidFill>
                <a:latin typeface="+mj-lt"/>
                <a:ea typeface="+mn-ea"/>
                <a:cs typeface="+mj-cs"/>
              </a:rPr>
              <a:t>laboris</a:t>
            </a:r>
            <a:r>
              <a:rPr lang="en-US" sz="2200">
                <a:solidFill>
                  <a:srgbClr val="0B57A4"/>
                </a:solidFill>
                <a:latin typeface="+mj-lt"/>
                <a:ea typeface="+mn-ea"/>
                <a:cs typeface="+mj-cs"/>
              </a:rPr>
              <a:t> nisi </a:t>
            </a:r>
            <a:r>
              <a:rPr lang="en-US" sz="2200" err="1">
                <a:solidFill>
                  <a:srgbClr val="0B57A4"/>
                </a:solidFill>
                <a:latin typeface="+mj-lt"/>
                <a:ea typeface="+mn-ea"/>
                <a:cs typeface="+mj-cs"/>
              </a:rPr>
              <a:t>ut</a:t>
            </a:r>
            <a:r>
              <a:rPr lang="en-US" sz="2200">
                <a:solidFill>
                  <a:srgbClr val="0B57A4"/>
                </a:solidFill>
                <a:latin typeface="+mj-lt"/>
                <a:ea typeface="+mn-ea"/>
                <a:cs typeface="+mj-cs"/>
              </a:rPr>
              <a:t> </a:t>
            </a:r>
            <a:r>
              <a:rPr lang="en-US" sz="2200" err="1">
                <a:solidFill>
                  <a:srgbClr val="0B57A4"/>
                </a:solidFill>
                <a:latin typeface="+mj-lt"/>
                <a:ea typeface="+mn-ea"/>
                <a:cs typeface="+mj-cs"/>
              </a:rPr>
              <a:t>aliquip</a:t>
            </a:r>
            <a:endParaRPr lang="en-US" sz="2200">
              <a:solidFill>
                <a:srgbClr val="0B57A4"/>
              </a:solidFill>
              <a:latin typeface="+mj-lt"/>
              <a:ea typeface="+mn-ea"/>
              <a:cs typeface="+mj-cs"/>
            </a:endParaRPr>
          </a:p>
          <a:p>
            <a:r>
              <a:rPr lang="en-US" sz="2800" b="1">
                <a:solidFill>
                  <a:srgbClr val="0B57A4"/>
                </a:solidFill>
                <a:latin typeface="+mj-lt"/>
                <a:ea typeface="+mn-ea"/>
                <a:cs typeface="+mj-cs"/>
              </a:rPr>
              <a:t>3. sed do </a:t>
            </a:r>
            <a:r>
              <a:rPr lang="en-US" sz="2800" b="1" err="1">
                <a:solidFill>
                  <a:srgbClr val="0B57A4"/>
                </a:solidFill>
                <a:latin typeface="+mj-lt"/>
                <a:ea typeface="+mn-ea"/>
                <a:cs typeface="+mj-cs"/>
              </a:rPr>
              <a:t>eiusmod</a:t>
            </a:r>
            <a:r>
              <a:rPr lang="en-US" sz="2800" b="1">
                <a:solidFill>
                  <a:srgbClr val="0B57A4"/>
                </a:solidFill>
                <a:latin typeface="+mj-lt"/>
                <a:ea typeface="+mn-ea"/>
                <a:cs typeface="+mj-cs"/>
              </a:rPr>
              <a:t> </a:t>
            </a:r>
            <a:r>
              <a:rPr lang="en-US" sz="2800" b="1">
                <a:solidFill>
                  <a:srgbClr val="0B57A4"/>
                </a:solidFill>
              </a:rPr>
              <a:t>	</a:t>
            </a:r>
            <a:r>
              <a:rPr lang="en-US" sz="2200" err="1">
                <a:solidFill>
                  <a:srgbClr val="0B57A4"/>
                </a:solidFill>
                <a:latin typeface="+mj-lt"/>
                <a:ea typeface="+mn-ea"/>
                <a:cs typeface="+mj-cs"/>
              </a:rPr>
              <a:t>Occaecat</a:t>
            </a:r>
            <a:r>
              <a:rPr lang="en-US" sz="2200">
                <a:solidFill>
                  <a:srgbClr val="0B57A4"/>
                </a:solidFill>
                <a:latin typeface="+mj-lt"/>
                <a:ea typeface="+mn-ea"/>
                <a:cs typeface="+mj-cs"/>
              </a:rPr>
              <a:t> </a:t>
            </a:r>
            <a:r>
              <a:rPr lang="en-US" sz="2200" err="1">
                <a:solidFill>
                  <a:srgbClr val="0B57A4"/>
                </a:solidFill>
                <a:latin typeface="+mj-lt"/>
                <a:ea typeface="+mn-ea"/>
                <a:cs typeface="+mj-cs"/>
              </a:rPr>
              <a:t>cupidatat</a:t>
            </a:r>
            <a:r>
              <a:rPr lang="en-US" sz="2200">
                <a:solidFill>
                  <a:srgbClr val="0B57A4"/>
                </a:solidFill>
                <a:latin typeface="+mj-lt"/>
                <a:ea typeface="+mn-ea"/>
                <a:cs typeface="+mj-cs"/>
              </a:rPr>
              <a:t> non </a:t>
            </a:r>
            <a:r>
              <a:rPr lang="en-US" sz="2200" err="1">
                <a:solidFill>
                  <a:srgbClr val="0B57A4"/>
                </a:solidFill>
                <a:latin typeface="+mj-lt"/>
                <a:ea typeface="+mn-ea"/>
                <a:cs typeface="+mj-cs"/>
              </a:rPr>
              <a:t>proident</a:t>
            </a:r>
            <a:r>
              <a:rPr lang="en-US" sz="2200">
                <a:solidFill>
                  <a:srgbClr val="0B57A4"/>
                </a:solidFill>
                <a:latin typeface="+mj-lt"/>
                <a:ea typeface="+mn-ea"/>
                <a:cs typeface="+mj-cs"/>
              </a:rPr>
              <a:t> </a:t>
            </a:r>
          </a:p>
        </p:txBody>
      </p:sp>
    </p:spTree>
    <p:extLst>
      <p:ext uri="{BB962C8B-B14F-4D97-AF65-F5344CB8AC3E}">
        <p14:creationId xmlns:p14="http://schemas.microsoft.com/office/powerpoint/2010/main" val="35052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F64AB0-884C-C845-B71B-4A36EE6C8F47}"/>
              </a:ext>
            </a:extLst>
          </p:cNvPr>
          <p:cNvPicPr>
            <a:picLocks noChangeAspect="1"/>
          </p:cNvPicPr>
          <p:nvPr/>
        </p:nvPicPr>
        <p:blipFill>
          <a:blip r:embed="rId2"/>
          <a:srcRect/>
          <a:stretch/>
        </p:blipFill>
        <p:spPr>
          <a:xfrm>
            <a:off x="-1" y="-1411"/>
            <a:ext cx="12192000" cy="68580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21BED361-B739-1E40-BA45-BDC252F05CB1}"/>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930208"/>
            <a:ext cx="11312779" cy="548072"/>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pPr algn="ctr"/>
            <a:r>
              <a:rPr lang="en-US" sz="3300" b="1">
                <a:solidFill>
                  <a:srgbClr val="0B57A4"/>
                </a:solidFill>
                <a:latin typeface="+mn-lt"/>
                <a:cs typeface="+mj-cs"/>
              </a:rPr>
              <a:t>HOW TO GIVE</a:t>
            </a:r>
            <a:endParaRPr lang="en-US" sz="2200">
              <a:solidFill>
                <a:srgbClr val="0B57A4"/>
              </a:solidFill>
              <a:latin typeface="+mj-lt"/>
              <a:ea typeface="+mn-ea"/>
              <a:cs typeface="+mj-cs"/>
            </a:endParaRPr>
          </a:p>
        </p:txBody>
      </p:sp>
      <p:sp>
        <p:nvSpPr>
          <p:cNvPr id="2" name="TextBox 1">
            <a:extLst>
              <a:ext uri="{FF2B5EF4-FFF2-40B4-BE49-F238E27FC236}">
                <a16:creationId xmlns:a16="http://schemas.microsoft.com/office/drawing/2014/main" id="{615A5FC9-5AEF-844F-9B1C-7B0C15BE87B3}"/>
              </a:ext>
            </a:extLst>
          </p:cNvPr>
          <p:cNvSpPr txBox="1"/>
          <p:nvPr/>
        </p:nvSpPr>
        <p:spPr>
          <a:xfrm>
            <a:off x="502920" y="2255520"/>
            <a:ext cx="2987040" cy="1046440"/>
          </a:xfrm>
          <a:prstGeom prst="rect">
            <a:avLst/>
          </a:prstGeom>
          <a:noFill/>
        </p:spPr>
        <p:txBody>
          <a:bodyPr wrap="square" rtlCol="0">
            <a:spAutoFit/>
          </a:bodyPr>
          <a:lstStyle/>
          <a:p>
            <a:pPr algn="ctr"/>
            <a:r>
              <a:rPr lang="en-US" sz="2200" b="1">
                <a:solidFill>
                  <a:srgbClr val="0B57A4"/>
                </a:solidFill>
              </a:rPr>
              <a:t>Payroll deduction</a:t>
            </a:r>
          </a:p>
          <a:p>
            <a:pPr algn="ctr"/>
            <a:r>
              <a:rPr lang="en-US" sz="2200">
                <a:solidFill>
                  <a:srgbClr val="0B57A4"/>
                </a:solidFill>
              </a:rPr>
              <a:t>Customized URL</a:t>
            </a:r>
          </a:p>
          <a:p>
            <a:endParaRPr lang="en-US"/>
          </a:p>
        </p:txBody>
      </p:sp>
      <p:sp>
        <p:nvSpPr>
          <p:cNvPr id="4" name="TextBox 3">
            <a:extLst>
              <a:ext uri="{FF2B5EF4-FFF2-40B4-BE49-F238E27FC236}">
                <a16:creationId xmlns:a16="http://schemas.microsoft.com/office/drawing/2014/main" id="{F9159ECB-EBA6-1A42-B0AC-9B7E971A7D8F}"/>
              </a:ext>
            </a:extLst>
          </p:cNvPr>
          <p:cNvSpPr txBox="1"/>
          <p:nvPr/>
        </p:nvSpPr>
        <p:spPr>
          <a:xfrm>
            <a:off x="4328160" y="2255520"/>
            <a:ext cx="2987040" cy="769441"/>
          </a:xfrm>
          <a:prstGeom prst="rect">
            <a:avLst/>
          </a:prstGeom>
          <a:noFill/>
        </p:spPr>
        <p:txBody>
          <a:bodyPr wrap="square" rtlCol="0">
            <a:spAutoFit/>
          </a:bodyPr>
          <a:lstStyle/>
          <a:p>
            <a:pPr algn="ctr"/>
            <a:r>
              <a:rPr lang="en-US" sz="2200" b="1">
                <a:solidFill>
                  <a:srgbClr val="0B57A4"/>
                </a:solidFill>
              </a:rPr>
              <a:t>Text to give</a:t>
            </a:r>
          </a:p>
          <a:p>
            <a:pPr algn="ctr"/>
            <a:r>
              <a:rPr lang="en-US" sz="2200">
                <a:solidFill>
                  <a:srgbClr val="0B57A4"/>
                </a:solidFill>
              </a:rPr>
              <a:t>Text XXXXXX to 1234</a:t>
            </a:r>
          </a:p>
        </p:txBody>
      </p:sp>
      <p:sp>
        <p:nvSpPr>
          <p:cNvPr id="5" name="TextBox 4">
            <a:extLst>
              <a:ext uri="{FF2B5EF4-FFF2-40B4-BE49-F238E27FC236}">
                <a16:creationId xmlns:a16="http://schemas.microsoft.com/office/drawing/2014/main" id="{044C1D8B-F9C2-FD45-8EFE-E92F34587007}"/>
              </a:ext>
            </a:extLst>
          </p:cNvPr>
          <p:cNvSpPr txBox="1"/>
          <p:nvPr/>
        </p:nvSpPr>
        <p:spPr>
          <a:xfrm>
            <a:off x="8046720" y="2255520"/>
            <a:ext cx="2987040" cy="1107996"/>
          </a:xfrm>
          <a:prstGeom prst="rect">
            <a:avLst/>
          </a:prstGeom>
          <a:noFill/>
        </p:spPr>
        <p:txBody>
          <a:bodyPr wrap="square" rtlCol="0">
            <a:spAutoFit/>
          </a:bodyPr>
          <a:lstStyle/>
          <a:p>
            <a:pPr algn="ctr"/>
            <a:r>
              <a:rPr lang="en-US" sz="2200" b="1">
                <a:solidFill>
                  <a:srgbClr val="0B57A4"/>
                </a:solidFill>
              </a:rPr>
              <a:t>Paper pledge forms</a:t>
            </a:r>
          </a:p>
          <a:p>
            <a:pPr algn="ctr"/>
            <a:r>
              <a:rPr lang="en-US" sz="2200">
                <a:solidFill>
                  <a:srgbClr val="0B57A4"/>
                </a:solidFill>
              </a:rPr>
              <a:t>Available from </a:t>
            </a:r>
            <a:br>
              <a:rPr lang="en-US" sz="2200">
                <a:solidFill>
                  <a:srgbClr val="0B57A4"/>
                </a:solidFill>
              </a:rPr>
            </a:br>
            <a:r>
              <a:rPr lang="en-US" sz="2200">
                <a:solidFill>
                  <a:srgbClr val="0B57A4"/>
                </a:solidFill>
              </a:rPr>
              <a:t>XXX XXXXX</a:t>
            </a:r>
          </a:p>
        </p:txBody>
      </p:sp>
      <p:sp>
        <p:nvSpPr>
          <p:cNvPr id="6" name="Title 1">
            <a:extLst>
              <a:ext uri="{FF2B5EF4-FFF2-40B4-BE49-F238E27FC236}">
                <a16:creationId xmlns:a16="http://schemas.microsoft.com/office/drawing/2014/main" id="{44453092-6A26-3240-9ECD-32189646BE30}"/>
              </a:ext>
            </a:extLst>
          </p:cNvPr>
          <p:cNvSpPr txBox="1">
            <a:spLocks/>
          </p:cNvSpPr>
          <p:nvPr/>
        </p:nvSpPr>
        <p:spPr>
          <a:xfrm>
            <a:off x="438086" y="4060371"/>
            <a:ext cx="11312779" cy="548072"/>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pPr algn="ctr"/>
            <a:r>
              <a:rPr lang="en-US" sz="3300" b="1">
                <a:solidFill>
                  <a:srgbClr val="0B57A4"/>
                </a:solidFill>
                <a:latin typeface="+mn-lt"/>
                <a:cs typeface="+mj-cs"/>
              </a:rPr>
              <a:t>Campaign deadline: xx/xx/xx</a:t>
            </a:r>
            <a:endParaRPr lang="en-US" sz="2200">
              <a:solidFill>
                <a:srgbClr val="0B57A4"/>
              </a:solidFill>
              <a:latin typeface="+mj-lt"/>
              <a:ea typeface="+mn-ea"/>
              <a:cs typeface="+mj-cs"/>
            </a:endParaRPr>
          </a:p>
        </p:txBody>
      </p:sp>
    </p:spTree>
    <p:extLst>
      <p:ext uri="{BB962C8B-B14F-4D97-AF65-F5344CB8AC3E}">
        <p14:creationId xmlns:p14="http://schemas.microsoft.com/office/powerpoint/2010/main" val="303858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235F1A-7483-D24B-B2CA-A407094B4B1D}"/>
              </a:ext>
            </a:extLst>
          </p:cNvPr>
          <p:cNvPicPr>
            <a:picLocks noChangeAspect="1"/>
          </p:cNvPicPr>
          <p:nvPr/>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14A3237-0069-3D4E-A2F6-78385798B5B2}"/>
              </a:ext>
            </a:extLst>
          </p:cNvPr>
          <p:cNvSpPr txBox="1">
            <a:spLocks/>
          </p:cNvSpPr>
          <p:nvPr/>
        </p:nvSpPr>
        <p:spPr>
          <a:xfrm>
            <a:off x="411480" y="683270"/>
            <a:ext cx="9207843" cy="23486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rgbClr val="0B57A4"/>
                </a:solidFill>
              </a:rPr>
              <a:t>There are many ways to give. </a:t>
            </a:r>
            <a:br>
              <a:rPr lang="en-US" sz="2800">
                <a:solidFill>
                  <a:srgbClr val="0B57A4"/>
                </a:solidFill>
              </a:rPr>
            </a:br>
            <a:r>
              <a:rPr lang="en-US" sz="3900" b="1">
                <a:solidFill>
                  <a:srgbClr val="0B57A4"/>
                </a:solidFill>
                <a:latin typeface="+mn-lt"/>
              </a:rPr>
              <a:t>There is ONLY ONE United Way.</a:t>
            </a:r>
          </a:p>
          <a:p>
            <a:endParaRPr lang="en-US" sz="2600">
              <a:solidFill>
                <a:srgbClr val="0B57A4"/>
              </a:solidFill>
            </a:endParaRPr>
          </a:p>
          <a:p>
            <a:r>
              <a:rPr lang="en-US" sz="2600">
                <a:solidFill>
                  <a:srgbClr val="0B57A4"/>
                </a:solidFill>
              </a:rPr>
              <a:t>Only United Way brings together our entire community to create real change in the lives of our most vulnerable neighbors.</a:t>
            </a:r>
          </a:p>
        </p:txBody>
      </p:sp>
      <p:pic>
        <p:nvPicPr>
          <p:cNvPr id="3" name="Picture 2" descr="A screenshot of a cell phone&#10;&#10;Description automatically generated">
            <a:extLst>
              <a:ext uri="{FF2B5EF4-FFF2-40B4-BE49-F238E27FC236}">
                <a16:creationId xmlns:a16="http://schemas.microsoft.com/office/drawing/2014/main" id="{EAB482D5-7B67-CD41-A6B5-BCEB2DA2C7A1}"/>
              </a:ext>
            </a:extLst>
          </p:cNvPr>
          <p:cNvPicPr>
            <a:picLocks noChangeAspect="1"/>
          </p:cNvPicPr>
          <p:nvPr/>
        </p:nvPicPr>
        <p:blipFill>
          <a:blip r:embed="rId3"/>
          <a:stretch>
            <a:fillRect/>
          </a:stretch>
        </p:blipFill>
        <p:spPr>
          <a:xfrm>
            <a:off x="10259785" y="5594879"/>
            <a:ext cx="1676400" cy="1263121"/>
          </a:xfrm>
          <a:prstGeom prst="rect">
            <a:avLst/>
          </a:prstGeom>
        </p:spPr>
      </p:pic>
      <p:pic>
        <p:nvPicPr>
          <p:cNvPr id="14" name="Picture 13" descr="Graphical user interface, application, Teams&#10;&#10;Description automatically generated">
            <a:extLst>
              <a:ext uri="{FF2B5EF4-FFF2-40B4-BE49-F238E27FC236}">
                <a16:creationId xmlns:a16="http://schemas.microsoft.com/office/drawing/2014/main" id="{56AAC2B8-CA72-0A44-8DCE-EBBB14C6FB5D}"/>
              </a:ext>
            </a:extLst>
          </p:cNvPr>
          <p:cNvPicPr>
            <a:picLocks noChangeAspect="1"/>
          </p:cNvPicPr>
          <p:nvPr/>
        </p:nvPicPr>
        <p:blipFill rotWithShape="1">
          <a:blip r:embed="rId4"/>
          <a:srcRect b="-17"/>
          <a:stretch/>
        </p:blipFill>
        <p:spPr>
          <a:xfrm>
            <a:off x="343164" y="2819400"/>
            <a:ext cx="10042613" cy="3860800"/>
          </a:xfrm>
          <a:prstGeom prst="rect">
            <a:avLst/>
          </a:prstGeom>
        </p:spPr>
      </p:pic>
    </p:spTree>
    <p:extLst>
      <p:ext uri="{BB962C8B-B14F-4D97-AF65-F5344CB8AC3E}">
        <p14:creationId xmlns:p14="http://schemas.microsoft.com/office/powerpoint/2010/main" val="1781077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97E6FD-B1F1-974B-8275-205E60587089}"/>
              </a:ext>
            </a:extLst>
          </p:cNvPr>
          <p:cNvPicPr>
            <a:picLocks noChangeAspect="1"/>
          </p:cNvPicPr>
          <p:nvPr/>
        </p:nvPicPr>
        <p:blipFill>
          <a:blip r:embed="rId2"/>
          <a:srcRect/>
          <a:stretch/>
        </p:blipFill>
        <p:spPr>
          <a:xfrm>
            <a:off x="-1" y="-1411"/>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784EBE94-FE3F-ED48-BF54-7E3044DC1946}"/>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930208"/>
            <a:ext cx="11312779" cy="548072"/>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pPr algn="ctr"/>
            <a:r>
              <a:rPr lang="en-US" sz="3300" b="1">
                <a:solidFill>
                  <a:srgbClr val="0B57A4"/>
                </a:solidFill>
                <a:latin typeface="+mn-lt"/>
                <a:cs typeface="+mj-cs"/>
              </a:rPr>
              <a:t>Incentives</a:t>
            </a:r>
            <a:endParaRPr lang="en-US" sz="2200">
              <a:solidFill>
                <a:srgbClr val="0B57A4"/>
              </a:solidFill>
              <a:latin typeface="+mj-lt"/>
              <a:ea typeface="+mn-ea"/>
              <a:cs typeface="+mj-cs"/>
            </a:endParaRPr>
          </a:p>
        </p:txBody>
      </p:sp>
    </p:spTree>
    <p:extLst>
      <p:ext uri="{BB962C8B-B14F-4D97-AF65-F5344CB8AC3E}">
        <p14:creationId xmlns:p14="http://schemas.microsoft.com/office/powerpoint/2010/main" val="56016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ABE5C811-6D52-494D-A166-CEB897C77F2D}"/>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100361" y="3737792"/>
            <a:ext cx="12292361" cy="914403"/>
          </a:xfrm>
          <a:prstGeom prst="rect">
            <a:avLst/>
          </a:prstGeom>
        </p:spPr>
        <p:txBody>
          <a:bodyPr vert="horz" lIns="91440" tIns="0" rIns="0" bIns="0" rtlCol="0" anchor="ctr">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pPr algn="ctr"/>
            <a:r>
              <a:rPr lang="en-US" sz="3900" b="1">
                <a:solidFill>
                  <a:schemeClr val="bg1"/>
                </a:solidFill>
                <a:latin typeface="+mn-lt"/>
                <a:cs typeface="+mj-cs"/>
              </a:rPr>
              <a:t>Thank you!</a:t>
            </a:r>
            <a:endParaRPr lang="en-US" sz="2400">
              <a:solidFill>
                <a:schemeClr val="bg1"/>
              </a:solidFill>
              <a:latin typeface="+mn-lt"/>
              <a:cs typeface="+mj-cs"/>
            </a:endParaRPr>
          </a:p>
        </p:txBody>
      </p:sp>
      <p:pic>
        <p:nvPicPr>
          <p:cNvPr id="5" name="Picture 4" descr="A screenshot of a cell phone&#10;&#10;Description automatically generated">
            <a:extLst>
              <a:ext uri="{FF2B5EF4-FFF2-40B4-BE49-F238E27FC236}">
                <a16:creationId xmlns:a16="http://schemas.microsoft.com/office/drawing/2014/main" id="{A9CF26A4-9EAD-314F-AB6C-84A12F73921F}"/>
              </a:ext>
            </a:extLst>
          </p:cNvPr>
          <p:cNvPicPr>
            <a:picLocks noChangeAspect="1"/>
          </p:cNvPicPr>
          <p:nvPr/>
        </p:nvPicPr>
        <p:blipFill>
          <a:blip r:embed="rId3"/>
          <a:stretch>
            <a:fillRect/>
          </a:stretch>
        </p:blipFill>
        <p:spPr>
          <a:xfrm>
            <a:off x="5426528" y="5594879"/>
            <a:ext cx="1676400" cy="1263121"/>
          </a:xfrm>
          <a:prstGeom prst="rect">
            <a:avLst/>
          </a:prstGeom>
        </p:spPr>
      </p:pic>
    </p:spTree>
    <p:extLst>
      <p:ext uri="{BB962C8B-B14F-4D97-AF65-F5344CB8AC3E}">
        <p14:creationId xmlns:p14="http://schemas.microsoft.com/office/powerpoint/2010/main" val="156848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3A4D62-943E-EC42-B036-8A86D5F4EC8A}"/>
              </a:ext>
            </a:extLst>
          </p:cNvPr>
          <p:cNvPicPr>
            <a:picLocks noChangeAspect="1"/>
          </p:cNvPicPr>
          <p:nvPr/>
        </p:nvPicPr>
        <p:blipFill>
          <a:blip r:embed="rId2"/>
          <a:srcRect/>
          <a:stretch/>
        </p:blipFill>
        <p:spPr>
          <a:xfrm>
            <a:off x="-1" y="-1411"/>
            <a:ext cx="12192000" cy="68580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2A0B4E5F-A5B3-CA4E-A976-CF41E9B5ABF0}"/>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7" name="Title 1">
            <a:extLst>
              <a:ext uri="{FF2B5EF4-FFF2-40B4-BE49-F238E27FC236}">
                <a16:creationId xmlns:a16="http://schemas.microsoft.com/office/drawing/2014/main" id="{B102B629-C792-B843-AA37-1A5DFC32918F}"/>
              </a:ext>
            </a:extLst>
          </p:cNvPr>
          <p:cNvSpPr txBox="1">
            <a:spLocks/>
          </p:cNvSpPr>
          <p:nvPr/>
        </p:nvSpPr>
        <p:spPr>
          <a:xfrm>
            <a:off x="482600" y="585782"/>
            <a:ext cx="11353800" cy="1912173"/>
          </a:xfrm>
          <a:prstGeom prst="rect">
            <a:avLst/>
          </a:prstGeom>
        </p:spPr>
        <p:txBody>
          <a:bodyPr vert="horz" lIns="91440" tIns="0" rIns="0" bIns="0" rtlCol="0" anchor="t">
            <a:normAutofit lnSpcReduction="10000"/>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4200" b="1">
                <a:solidFill>
                  <a:srgbClr val="0B57A4"/>
                </a:solidFill>
                <a:latin typeface="+mn-lt"/>
                <a:cs typeface="+mj-cs"/>
              </a:rPr>
              <a:t>Your donation supported critical community needs and brought relief during times of crisis.</a:t>
            </a:r>
          </a:p>
          <a:p>
            <a:endParaRPr lang="en-US" sz="2400">
              <a:solidFill>
                <a:srgbClr val="0B57A4"/>
              </a:solidFill>
              <a:latin typeface="+mj-lt"/>
              <a:cs typeface="+mj-cs"/>
            </a:endParaRPr>
          </a:p>
          <a:p>
            <a:r>
              <a:rPr lang="en-US" sz="2600">
                <a:solidFill>
                  <a:srgbClr val="0B57A4"/>
                </a:solidFill>
                <a:latin typeface="+mj-lt"/>
                <a:cs typeface="+mj-cs"/>
              </a:rPr>
              <a:t>Last year, we raised over </a:t>
            </a:r>
            <a:r>
              <a:rPr lang="en-US" sz="2600" b="1">
                <a:solidFill>
                  <a:srgbClr val="0B57A4"/>
                </a:solidFill>
                <a:latin typeface="+mj-lt"/>
                <a:cs typeface="+mj-cs"/>
              </a:rPr>
              <a:t>$33 million </a:t>
            </a:r>
            <a:r>
              <a:rPr lang="en-US" sz="2600">
                <a:solidFill>
                  <a:srgbClr val="0B57A4"/>
                </a:solidFill>
                <a:latin typeface="+mj-lt"/>
                <a:cs typeface="+mj-cs"/>
              </a:rPr>
              <a:t>to support critical needs.</a:t>
            </a:r>
            <a:endParaRPr lang="en-US" sz="2600">
              <a:solidFill>
                <a:srgbClr val="0B57A4"/>
              </a:solidFill>
              <a:latin typeface="+mj-lt"/>
              <a:cs typeface="Calibri Light"/>
            </a:endParaRPr>
          </a:p>
        </p:txBody>
      </p:sp>
      <p:pic>
        <p:nvPicPr>
          <p:cNvPr id="5" name="Picture 4">
            <a:extLst>
              <a:ext uri="{FF2B5EF4-FFF2-40B4-BE49-F238E27FC236}">
                <a16:creationId xmlns:a16="http://schemas.microsoft.com/office/drawing/2014/main" id="{95D2B9AA-F4FD-5840-9E2F-5BBC6F1D00CF}"/>
              </a:ext>
            </a:extLst>
          </p:cNvPr>
          <p:cNvPicPr>
            <a:picLocks noChangeAspect="1"/>
          </p:cNvPicPr>
          <p:nvPr/>
        </p:nvPicPr>
        <p:blipFill>
          <a:blip r:embed="rId4"/>
          <a:srcRect b="82"/>
          <a:stretch/>
        </p:blipFill>
        <p:spPr>
          <a:xfrm>
            <a:off x="5509809" y="3727601"/>
            <a:ext cx="4646124" cy="2143219"/>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06D1A08F-A68D-EA44-B35A-469A6059F455}"/>
              </a:ext>
            </a:extLst>
          </p:cNvPr>
          <p:cNvPicPr>
            <a:picLocks noChangeAspect="1"/>
          </p:cNvPicPr>
          <p:nvPr/>
        </p:nvPicPr>
        <p:blipFill>
          <a:blip r:embed="rId5"/>
          <a:stretch>
            <a:fillRect/>
          </a:stretch>
        </p:blipFill>
        <p:spPr>
          <a:xfrm>
            <a:off x="3098434" y="3739663"/>
            <a:ext cx="3099592" cy="1251137"/>
          </a:xfrm>
          <a:prstGeom prst="rect">
            <a:avLst/>
          </a:prstGeom>
        </p:spPr>
      </p:pic>
    </p:spTree>
    <p:extLst>
      <p:ext uri="{BB962C8B-B14F-4D97-AF65-F5344CB8AC3E}">
        <p14:creationId xmlns:p14="http://schemas.microsoft.com/office/powerpoint/2010/main" val="425631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D77C53-89AD-2F4B-9B84-89C65DB5D617}"/>
              </a:ext>
            </a:extLst>
          </p:cNvPr>
          <p:cNvPicPr>
            <a:picLocks noChangeAspect="1"/>
          </p:cNvPicPr>
          <p:nvPr/>
        </p:nvPicPr>
        <p:blipFill>
          <a:blip r:embed="rId2"/>
          <a:srcRect/>
          <a:stretch/>
        </p:blipFill>
        <p:spPr>
          <a:xfrm>
            <a:off x="0" y="0"/>
            <a:ext cx="12192000" cy="685800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29F018D8-B30E-D348-ACF7-BBF93E551E49}"/>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7" y="729747"/>
            <a:ext cx="11073975" cy="1099054"/>
          </a:xfrm>
          <a:prstGeom prst="rect">
            <a:avLst/>
          </a:prstGeom>
        </p:spPr>
        <p:txBody>
          <a:bodyPr vert="horz" lIns="91440" tIns="0" rIns="0" bIns="0" rtlCol="0" anchor="t" anchorCtr="0">
            <a:no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900" b="1">
                <a:solidFill>
                  <a:srgbClr val="0B57A4"/>
                </a:solidFill>
                <a:latin typeface="Calibri" panose="020F0502020204030204" pitchFamily="34" charset="0"/>
                <a:cs typeface="Calibri" panose="020F0502020204030204" pitchFamily="34" charset="0"/>
              </a:rPr>
              <a:t>When you give to United Way’s Impact Fund through your workplace campaign, you help families and individuals with:</a:t>
            </a:r>
          </a:p>
        </p:txBody>
      </p:sp>
      <p:sp>
        <p:nvSpPr>
          <p:cNvPr id="4" name="Rectangle 3">
            <a:extLst>
              <a:ext uri="{FF2B5EF4-FFF2-40B4-BE49-F238E27FC236}">
                <a16:creationId xmlns:a16="http://schemas.microsoft.com/office/drawing/2014/main" id="{AD6403A6-9D88-664F-9B8F-0492FAD1DAEC}"/>
              </a:ext>
            </a:extLst>
          </p:cNvPr>
          <p:cNvSpPr/>
          <p:nvPr/>
        </p:nvSpPr>
        <p:spPr>
          <a:xfrm>
            <a:off x="533400" y="4098392"/>
            <a:ext cx="2933700" cy="1292662"/>
          </a:xfrm>
          <a:prstGeom prst="rect">
            <a:avLst/>
          </a:prstGeom>
        </p:spPr>
        <p:txBody>
          <a:bodyPr wrap="square">
            <a:spAutoFit/>
          </a:bodyPr>
          <a:lstStyle/>
          <a:p>
            <a:pPr marL="457200" indent="-457200">
              <a:buFont typeface="Arial" panose="020B0604020202020204" pitchFamily="34" charset="0"/>
              <a:buChar char="•"/>
            </a:pPr>
            <a:r>
              <a:rPr lang="en-US" sz="2600" b="1" i="1">
                <a:solidFill>
                  <a:srgbClr val="F9B049"/>
                </a:solidFill>
                <a:latin typeface="Calibri" panose="020F0502020204030204" pitchFamily="34" charset="0"/>
                <a:cs typeface="Calibri" panose="020F0502020204030204" pitchFamily="34" charset="0"/>
              </a:rPr>
              <a:t>MEETING</a:t>
            </a:r>
            <a:r>
              <a:rPr lang="en-US" sz="2600" i="1">
                <a:solidFill>
                  <a:srgbClr val="0B57A4"/>
                </a:solidFill>
                <a:latin typeface="Calibri" panose="020F0502020204030204" pitchFamily="34" charset="0"/>
                <a:cs typeface="Calibri" panose="020F0502020204030204" pitchFamily="34" charset="0"/>
              </a:rPr>
              <a:t> </a:t>
            </a:r>
            <a:r>
              <a:rPr lang="en-US" sz="2600">
                <a:solidFill>
                  <a:srgbClr val="0B57A4"/>
                </a:solidFill>
                <a:latin typeface="Calibri" panose="020F0502020204030204" pitchFamily="34" charset="0"/>
                <a:cs typeface="Calibri" panose="020F0502020204030204" pitchFamily="34" charset="0"/>
              </a:rPr>
              <a:t>Basic needs such as food and shelter</a:t>
            </a:r>
          </a:p>
        </p:txBody>
      </p:sp>
      <p:sp>
        <p:nvSpPr>
          <p:cNvPr id="13" name="Rectangle 12">
            <a:extLst>
              <a:ext uri="{FF2B5EF4-FFF2-40B4-BE49-F238E27FC236}">
                <a16:creationId xmlns:a16="http://schemas.microsoft.com/office/drawing/2014/main" id="{1EB12AA2-B86F-8E40-98B2-CA531811307A}"/>
              </a:ext>
            </a:extLst>
          </p:cNvPr>
          <p:cNvSpPr/>
          <p:nvPr/>
        </p:nvSpPr>
        <p:spPr>
          <a:xfrm>
            <a:off x="4292600" y="4161804"/>
            <a:ext cx="3352800" cy="1692771"/>
          </a:xfrm>
          <a:prstGeom prst="rect">
            <a:avLst/>
          </a:prstGeom>
        </p:spPr>
        <p:txBody>
          <a:bodyPr wrap="square">
            <a:spAutoFit/>
          </a:bodyPr>
          <a:lstStyle/>
          <a:p>
            <a:pPr marL="457200" indent="-457200">
              <a:buFont typeface="Arial" panose="020B0604020202020204" pitchFamily="34" charset="0"/>
              <a:buChar char="•"/>
            </a:pPr>
            <a:r>
              <a:rPr lang="en-US" sz="2600" b="1" i="1">
                <a:solidFill>
                  <a:srgbClr val="798EC4"/>
                </a:solidFill>
                <a:latin typeface="Calibri" panose="020F0502020204030204" pitchFamily="34" charset="0"/>
                <a:cs typeface="Calibri" panose="020F0502020204030204" pitchFamily="34" charset="0"/>
              </a:rPr>
              <a:t>MOVING</a:t>
            </a:r>
            <a:r>
              <a:rPr lang="en-US" sz="2600">
                <a:solidFill>
                  <a:srgbClr val="0B57A4"/>
                </a:solidFill>
                <a:latin typeface="Calibri" panose="020F0502020204030204" pitchFamily="34" charset="0"/>
                <a:cs typeface="Calibri" panose="020F0502020204030204" pitchFamily="34" charset="0"/>
              </a:rPr>
              <a:t> Families and Individuals toward financial stability</a:t>
            </a:r>
          </a:p>
        </p:txBody>
      </p:sp>
      <p:sp>
        <p:nvSpPr>
          <p:cNvPr id="15" name="Rectangle 14">
            <a:extLst>
              <a:ext uri="{FF2B5EF4-FFF2-40B4-BE49-F238E27FC236}">
                <a16:creationId xmlns:a16="http://schemas.microsoft.com/office/drawing/2014/main" id="{DEE0244D-929E-194D-80F9-21FA58276A6E}"/>
              </a:ext>
            </a:extLst>
          </p:cNvPr>
          <p:cNvSpPr/>
          <p:nvPr/>
        </p:nvSpPr>
        <p:spPr>
          <a:xfrm>
            <a:off x="7899401" y="4098392"/>
            <a:ext cx="3011615" cy="1292662"/>
          </a:xfrm>
          <a:prstGeom prst="rect">
            <a:avLst/>
          </a:prstGeom>
        </p:spPr>
        <p:txBody>
          <a:bodyPr wrap="square">
            <a:spAutoFit/>
          </a:bodyPr>
          <a:lstStyle/>
          <a:p>
            <a:pPr marL="457200" indent="-457200">
              <a:buFont typeface="Arial" panose="020B0604020202020204" pitchFamily="34" charset="0"/>
              <a:buChar char="•"/>
            </a:pPr>
            <a:r>
              <a:rPr lang="en-US" sz="2600" b="1" i="1">
                <a:solidFill>
                  <a:srgbClr val="EC5039"/>
                </a:solidFill>
                <a:latin typeface="Calibri" panose="020F0502020204030204" pitchFamily="34" charset="0"/>
                <a:cs typeface="Calibri" panose="020F0502020204030204" pitchFamily="34" charset="0"/>
              </a:rPr>
              <a:t>BUILDING</a:t>
            </a:r>
            <a:r>
              <a:rPr lang="en-US" sz="2600">
                <a:solidFill>
                  <a:srgbClr val="0B57A4"/>
                </a:solidFill>
                <a:latin typeface="Calibri" panose="020F0502020204030204" pitchFamily="34" charset="0"/>
                <a:cs typeface="Calibri" panose="020F0502020204030204" pitchFamily="34" charset="0"/>
              </a:rPr>
              <a:t> for success in school and life</a:t>
            </a:r>
          </a:p>
        </p:txBody>
      </p:sp>
      <p:pic>
        <p:nvPicPr>
          <p:cNvPr id="6" name="Picture 5">
            <a:extLst>
              <a:ext uri="{FF2B5EF4-FFF2-40B4-BE49-F238E27FC236}">
                <a16:creationId xmlns:a16="http://schemas.microsoft.com/office/drawing/2014/main" id="{DE2D76E4-A4C0-AB43-B164-1B5243B20178}"/>
              </a:ext>
            </a:extLst>
          </p:cNvPr>
          <p:cNvPicPr>
            <a:picLocks noChangeAspect="1"/>
          </p:cNvPicPr>
          <p:nvPr/>
        </p:nvPicPr>
        <p:blipFill>
          <a:blip r:embed="rId4"/>
          <a:stretch>
            <a:fillRect/>
          </a:stretch>
        </p:blipFill>
        <p:spPr>
          <a:xfrm>
            <a:off x="8458106" y="2701057"/>
            <a:ext cx="1326978" cy="1326978"/>
          </a:xfrm>
          <a:prstGeom prst="rect">
            <a:avLst/>
          </a:prstGeom>
        </p:spPr>
      </p:pic>
      <p:pic>
        <p:nvPicPr>
          <p:cNvPr id="16" name="Picture 15">
            <a:extLst>
              <a:ext uri="{FF2B5EF4-FFF2-40B4-BE49-F238E27FC236}">
                <a16:creationId xmlns:a16="http://schemas.microsoft.com/office/drawing/2014/main" id="{ACE70950-D269-8F4A-977E-B0C4AC34FB4B}"/>
              </a:ext>
            </a:extLst>
          </p:cNvPr>
          <p:cNvPicPr>
            <a:picLocks noChangeAspect="1"/>
          </p:cNvPicPr>
          <p:nvPr/>
        </p:nvPicPr>
        <p:blipFill>
          <a:blip r:embed="rId5"/>
          <a:stretch>
            <a:fillRect/>
          </a:stretch>
        </p:blipFill>
        <p:spPr>
          <a:xfrm>
            <a:off x="4971180" y="2701057"/>
            <a:ext cx="1326978" cy="1326978"/>
          </a:xfrm>
          <a:prstGeom prst="rect">
            <a:avLst/>
          </a:prstGeom>
        </p:spPr>
      </p:pic>
      <p:pic>
        <p:nvPicPr>
          <p:cNvPr id="18" name="Picture 17" descr="Icon&#10;&#10;Description automatically generated">
            <a:extLst>
              <a:ext uri="{FF2B5EF4-FFF2-40B4-BE49-F238E27FC236}">
                <a16:creationId xmlns:a16="http://schemas.microsoft.com/office/drawing/2014/main" id="{C665B53F-D942-9348-A382-4F32B338964C}"/>
              </a:ext>
            </a:extLst>
          </p:cNvPr>
          <p:cNvPicPr>
            <a:picLocks noChangeAspect="1"/>
          </p:cNvPicPr>
          <p:nvPr/>
        </p:nvPicPr>
        <p:blipFill>
          <a:blip r:embed="rId6"/>
          <a:stretch>
            <a:fillRect/>
          </a:stretch>
        </p:blipFill>
        <p:spPr>
          <a:xfrm>
            <a:off x="1103644" y="2652464"/>
            <a:ext cx="1326978" cy="1326978"/>
          </a:xfrm>
          <a:prstGeom prst="rect">
            <a:avLst/>
          </a:prstGeom>
        </p:spPr>
      </p:pic>
      <p:sp>
        <p:nvSpPr>
          <p:cNvPr id="2" name="TextBox 1">
            <a:extLst>
              <a:ext uri="{FF2B5EF4-FFF2-40B4-BE49-F238E27FC236}">
                <a16:creationId xmlns:a16="http://schemas.microsoft.com/office/drawing/2014/main" id="{13DF4B1A-DEB1-8D79-AD35-4190F3182596}"/>
              </a:ext>
            </a:extLst>
          </p:cNvPr>
          <p:cNvSpPr txBox="1"/>
          <p:nvPr/>
        </p:nvSpPr>
        <p:spPr>
          <a:xfrm>
            <a:off x="1016388" y="5943600"/>
            <a:ext cx="8671309" cy="646331"/>
          </a:xfrm>
          <a:prstGeom prst="rect">
            <a:avLst/>
          </a:prstGeom>
          <a:noFill/>
        </p:spPr>
        <p:txBody>
          <a:bodyPr wrap="square" lIns="91440" tIns="45720" rIns="91440" bIns="45720" rtlCol="0" anchor="t">
            <a:spAutoFit/>
          </a:bodyPr>
          <a:lstStyle/>
          <a:p>
            <a:pPr algn="ctr"/>
            <a:r>
              <a:rPr lang="en-US" b="1">
                <a:solidFill>
                  <a:srgbClr val="0B57A4"/>
                </a:solidFill>
                <a:latin typeface="Calibri"/>
                <a:cs typeface="Calibri"/>
              </a:rPr>
              <a:t>The Impact Fund also supports United Way’s PA 211 Southwest.  Our 24/7 helpline, which last year fielded more than a quarter-million requests for assistance.</a:t>
            </a:r>
            <a:endParaRPr lang="en-US" b="1">
              <a:latin typeface="Calibri"/>
              <a:cs typeface="Calibri"/>
            </a:endParaRPr>
          </a:p>
        </p:txBody>
      </p:sp>
    </p:spTree>
    <p:extLst>
      <p:ext uri="{BB962C8B-B14F-4D97-AF65-F5344CB8AC3E}">
        <p14:creationId xmlns:p14="http://schemas.microsoft.com/office/powerpoint/2010/main" val="96424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B51C3-0E4E-0348-84B9-C6F22684DF9F}"/>
              </a:ext>
            </a:extLst>
          </p:cNvPr>
          <p:cNvPicPr>
            <a:picLocks noChangeAspect="1"/>
          </p:cNvPicPr>
          <p:nvPr/>
        </p:nvPicPr>
        <p:blipFill>
          <a:blip r:embed="rId2"/>
          <a:srcRect/>
          <a:stretch/>
        </p:blipFill>
        <p:spPr>
          <a:xfrm>
            <a:off x="-1" y="-1411"/>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C626123E-5A7B-3F43-83CC-2C6585CCAC4A}"/>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696528"/>
            <a:ext cx="11312779" cy="116996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900" b="1">
                <a:solidFill>
                  <a:srgbClr val="0B57A4"/>
                </a:solidFill>
                <a:latin typeface="+mn-lt"/>
                <a:cs typeface="+mj-cs"/>
              </a:rPr>
              <a:t>United Way’s Impact Fund</a:t>
            </a:r>
          </a:p>
          <a:p>
            <a:r>
              <a:rPr lang="en-US" sz="2600" b="1">
                <a:solidFill>
                  <a:srgbClr val="EC5039"/>
                </a:solidFill>
                <a:latin typeface="Calibri" panose="020F0502020204030204" pitchFamily="34" charset="0"/>
                <a:cs typeface="Calibri" panose="020F0502020204030204" pitchFamily="34" charset="0"/>
              </a:rPr>
              <a:t>The best way to create the most positive change.</a:t>
            </a:r>
          </a:p>
        </p:txBody>
      </p:sp>
      <p:pic>
        <p:nvPicPr>
          <p:cNvPr id="2" name="Picture 1" descr="A colorful triangle with text&#10;&#10;Description automatically generated">
            <a:extLst>
              <a:ext uri="{FF2B5EF4-FFF2-40B4-BE49-F238E27FC236}">
                <a16:creationId xmlns:a16="http://schemas.microsoft.com/office/drawing/2014/main" id="{B869708A-FBA6-E940-49FC-B3615246D243}"/>
              </a:ext>
            </a:extLst>
          </p:cNvPr>
          <p:cNvPicPr>
            <a:picLocks noChangeAspect="1"/>
          </p:cNvPicPr>
          <p:nvPr/>
        </p:nvPicPr>
        <p:blipFill>
          <a:blip r:embed="rId4"/>
          <a:stretch>
            <a:fillRect/>
          </a:stretch>
        </p:blipFill>
        <p:spPr>
          <a:xfrm>
            <a:off x="3441424" y="1551899"/>
            <a:ext cx="5306101" cy="5306101"/>
          </a:xfrm>
          <a:prstGeom prst="rect">
            <a:avLst/>
          </a:prstGeom>
        </p:spPr>
      </p:pic>
    </p:spTree>
    <p:extLst>
      <p:ext uri="{BB962C8B-B14F-4D97-AF65-F5344CB8AC3E}">
        <p14:creationId xmlns:p14="http://schemas.microsoft.com/office/powerpoint/2010/main" val="112208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3D41C1-6430-504F-B21F-E6FFBEF3A970}"/>
              </a:ext>
            </a:extLst>
          </p:cNvPr>
          <p:cNvPicPr>
            <a:picLocks noChangeAspect="1"/>
          </p:cNvPicPr>
          <p:nvPr/>
        </p:nvPicPr>
        <p:blipFill>
          <a:blip r:embed="rId2"/>
          <a:srcRect/>
          <a:stretch/>
        </p:blipFill>
        <p:spPr>
          <a:xfrm>
            <a:off x="0" y="173250"/>
            <a:ext cx="12192000" cy="685800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534021AD-DCDA-1C4A-B87F-502F1BFF321F}"/>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9" name="Rectangle 8">
            <a:extLst>
              <a:ext uri="{FF2B5EF4-FFF2-40B4-BE49-F238E27FC236}">
                <a16:creationId xmlns:a16="http://schemas.microsoft.com/office/drawing/2014/main" id="{CBAF3009-E2DB-EA4C-87A7-DB3206662CE7}"/>
              </a:ext>
            </a:extLst>
          </p:cNvPr>
          <p:cNvSpPr/>
          <p:nvPr/>
        </p:nvSpPr>
        <p:spPr>
          <a:xfrm>
            <a:off x="438088" y="6005740"/>
            <a:ext cx="4462685" cy="584775"/>
          </a:xfrm>
          <a:prstGeom prst="rect">
            <a:avLst/>
          </a:prstGeom>
        </p:spPr>
        <p:txBody>
          <a:bodyPr wrap="square">
            <a:spAutoFit/>
          </a:bodyPr>
          <a:lstStyle/>
          <a:p>
            <a:r>
              <a:rPr lang="en-US" sz="1600">
                <a:solidFill>
                  <a:srgbClr val="0B57A4"/>
                </a:solidFill>
                <a:latin typeface="+mj-lt"/>
                <a:ea typeface="+mj-ea"/>
                <a:cs typeface="+mj-cs"/>
              </a:rPr>
              <a:t>Since 2011, United Way has received Charity Navigator’s 4-Star Rating</a:t>
            </a:r>
          </a:p>
        </p:txBody>
      </p:sp>
      <p:pic>
        <p:nvPicPr>
          <p:cNvPr id="10" name="Picture 9" descr="A close up of a sign&#10;&#10;Description automatically generated">
            <a:extLst>
              <a:ext uri="{FF2B5EF4-FFF2-40B4-BE49-F238E27FC236}">
                <a16:creationId xmlns:a16="http://schemas.microsoft.com/office/drawing/2014/main" id="{E897B0BD-AEB7-1D4F-843F-6A13D8CECE4D}"/>
              </a:ext>
            </a:extLst>
          </p:cNvPr>
          <p:cNvPicPr/>
          <p:nvPr/>
        </p:nvPicPr>
        <p:blipFill>
          <a:blip r:embed="rId4">
            <a:extLst>
              <a:ext uri="{28A0092B-C50C-407E-A947-70E740481C1C}">
                <a14:useLocalDpi xmlns:a14="http://schemas.microsoft.com/office/drawing/2010/main" val="0"/>
              </a:ext>
            </a:extLst>
          </a:blip>
          <a:stretch>
            <a:fillRect/>
          </a:stretch>
        </p:blipFill>
        <p:spPr>
          <a:xfrm>
            <a:off x="536605" y="5497923"/>
            <a:ext cx="946506" cy="473253"/>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8" y="1542546"/>
            <a:ext cx="3778312" cy="3524753"/>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900" b="1">
                <a:solidFill>
                  <a:srgbClr val="0B57A4"/>
                </a:solidFill>
                <a:latin typeface="+mn-lt"/>
                <a:cs typeface="+mj-cs"/>
              </a:rPr>
              <a:t>Where do your dollars go?</a:t>
            </a:r>
            <a:endParaRPr lang="en-US" sz="3900">
              <a:solidFill>
                <a:srgbClr val="0B57A4"/>
              </a:solidFill>
              <a:latin typeface="+mj-lt"/>
              <a:cs typeface="+mj-cs"/>
            </a:endParaRPr>
          </a:p>
          <a:p>
            <a:pPr lvl="0"/>
            <a:endParaRPr lang="en-US" sz="2200">
              <a:solidFill>
                <a:srgbClr val="0B57A4"/>
              </a:solidFill>
              <a:latin typeface="+mj-lt"/>
              <a:cs typeface="+mj-cs"/>
            </a:endParaRPr>
          </a:p>
          <a:p>
            <a:pPr lvl="0"/>
            <a:r>
              <a:rPr lang="en-US" sz="2200">
                <a:solidFill>
                  <a:srgbClr val="0B57A4"/>
                </a:solidFill>
                <a:latin typeface="+mj-lt"/>
                <a:cs typeface="+mj-cs"/>
              </a:rPr>
              <a:t>United Way has a rigorous process to ensure funds raised through workplace campaigns make the maximum impact.</a:t>
            </a:r>
          </a:p>
        </p:txBody>
      </p:sp>
      <p:pic>
        <p:nvPicPr>
          <p:cNvPr id="3" name="Picture 2" descr="A poster of a donation&#10;&#10;Description automatically generated">
            <a:extLst>
              <a:ext uri="{FF2B5EF4-FFF2-40B4-BE49-F238E27FC236}">
                <a16:creationId xmlns:a16="http://schemas.microsoft.com/office/drawing/2014/main" id="{34D90CD1-0A74-4E13-9A85-A0C8C8B7F6A5}"/>
              </a:ext>
            </a:extLst>
          </p:cNvPr>
          <p:cNvPicPr>
            <a:picLocks noChangeAspect="1"/>
          </p:cNvPicPr>
          <p:nvPr/>
        </p:nvPicPr>
        <p:blipFill>
          <a:blip r:embed="rId5"/>
          <a:stretch>
            <a:fillRect/>
          </a:stretch>
        </p:blipFill>
        <p:spPr>
          <a:xfrm>
            <a:off x="4830704" y="470673"/>
            <a:ext cx="4921049" cy="6263154"/>
          </a:xfrm>
          <a:prstGeom prst="rect">
            <a:avLst/>
          </a:prstGeom>
        </p:spPr>
      </p:pic>
    </p:spTree>
    <p:extLst>
      <p:ext uri="{BB962C8B-B14F-4D97-AF65-F5344CB8AC3E}">
        <p14:creationId xmlns:p14="http://schemas.microsoft.com/office/powerpoint/2010/main" val="190673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C8A203-45AD-464B-9264-C3B882036C52}"/>
              </a:ext>
            </a:extLst>
          </p:cNvPr>
          <p:cNvPicPr>
            <a:picLocks noChangeAspect="1"/>
          </p:cNvPicPr>
          <p:nvPr/>
        </p:nvPicPr>
        <p:blipFill>
          <a:blip r:embed="rId2"/>
          <a:srcRect/>
          <a:stretch/>
        </p:blipFill>
        <p:spPr>
          <a:xfrm>
            <a:off x="-1" y="-1"/>
            <a:ext cx="12186986" cy="6855179"/>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567459" y="3925816"/>
            <a:ext cx="11073975" cy="914403"/>
          </a:xfrm>
          <a:prstGeom prst="rect">
            <a:avLst/>
          </a:prstGeom>
        </p:spPr>
        <p:txBody>
          <a:bodyPr vert="horz" lIns="91440" tIns="0" rIns="0" bIns="0" rtlCol="0" anchor="ctr">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pPr algn="ctr"/>
            <a:r>
              <a:rPr lang="en-US" sz="3900" b="1">
                <a:solidFill>
                  <a:schemeClr val="bg1"/>
                </a:solidFill>
                <a:latin typeface="+mn-lt"/>
                <a:cs typeface="+mj-cs"/>
              </a:rPr>
              <a:t>Proud to be part of the United Way team!</a:t>
            </a:r>
            <a:endParaRPr lang="en-US" sz="2400">
              <a:solidFill>
                <a:schemeClr val="bg1"/>
              </a:solidFill>
              <a:latin typeface="+mn-lt"/>
              <a:cs typeface="+mj-cs"/>
            </a:endParaRPr>
          </a:p>
        </p:txBody>
      </p:sp>
      <p:pic>
        <p:nvPicPr>
          <p:cNvPr id="5" name="Picture 4" descr="A screenshot of a cell phone&#10;&#10;Description automatically generated">
            <a:extLst>
              <a:ext uri="{FF2B5EF4-FFF2-40B4-BE49-F238E27FC236}">
                <a16:creationId xmlns:a16="http://schemas.microsoft.com/office/drawing/2014/main" id="{21C4CBB2-A635-C946-986E-F48AB7CE40B4}"/>
              </a:ext>
            </a:extLst>
          </p:cNvPr>
          <p:cNvPicPr>
            <a:picLocks noChangeAspect="1"/>
          </p:cNvPicPr>
          <p:nvPr/>
        </p:nvPicPr>
        <p:blipFill>
          <a:blip r:embed="rId3"/>
          <a:stretch>
            <a:fillRect/>
          </a:stretch>
        </p:blipFill>
        <p:spPr>
          <a:xfrm>
            <a:off x="4504227" y="1559821"/>
            <a:ext cx="2865401" cy="2159000"/>
          </a:xfrm>
          <a:prstGeom prst="rect">
            <a:avLst/>
          </a:prstGeom>
        </p:spPr>
      </p:pic>
    </p:spTree>
    <p:extLst>
      <p:ext uri="{BB962C8B-B14F-4D97-AF65-F5344CB8AC3E}">
        <p14:creationId xmlns:p14="http://schemas.microsoft.com/office/powerpoint/2010/main" val="395606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C8F0DC-5FEF-0E46-8954-7BFED5F13C4D}"/>
              </a:ext>
            </a:extLst>
          </p:cNvPr>
          <p:cNvPicPr>
            <a:picLocks noChangeAspect="1"/>
          </p:cNvPicPr>
          <p:nvPr/>
        </p:nvPicPr>
        <p:blipFill>
          <a:blip r:embed="rId2"/>
          <a:srcRect/>
          <a:stretch/>
        </p:blipFill>
        <p:spPr>
          <a:xfrm>
            <a:off x="0" y="173250"/>
            <a:ext cx="12192000" cy="68580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8DA3E8F9-3743-0244-96FC-685141A8BB79}"/>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7" y="513847"/>
            <a:ext cx="11073975" cy="3162318"/>
          </a:xfrm>
          <a:prstGeom prst="rect">
            <a:avLst/>
          </a:prstGeom>
        </p:spPr>
        <p:txBody>
          <a:bodyPr vert="horz" lIns="91440" tIns="0" rIns="0" bIns="0" rtlCol="0" anchor="t">
            <a:normAutofit lnSpcReduction="10000"/>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900" b="1">
                <a:solidFill>
                  <a:srgbClr val="0B57A4"/>
                </a:solidFill>
                <a:latin typeface="+mn-lt"/>
                <a:cs typeface="+mj-cs"/>
              </a:rPr>
              <a:t>Why we stand United</a:t>
            </a:r>
          </a:p>
          <a:p>
            <a:pPr marL="457200" indent="-457200">
              <a:buFont typeface="Arial" panose="020B0604020202020204" pitchFamily="34" charset="0"/>
              <a:buChar char="•"/>
            </a:pPr>
            <a:endParaRPr lang="en-US" sz="2700">
              <a:solidFill>
                <a:srgbClr val="0B57A4"/>
              </a:solidFill>
              <a:latin typeface="+mj-lt"/>
              <a:cs typeface="+mj-cs"/>
            </a:endParaRPr>
          </a:p>
          <a:p>
            <a:r>
              <a:rPr lang="en-US" sz="2600" b="1">
                <a:solidFill>
                  <a:srgbClr val="EC5039"/>
                </a:solidFill>
                <a:latin typeface="+mj-lt"/>
                <a:cs typeface="+mj-cs"/>
              </a:rPr>
              <a:t>We are invested in building a strong community.</a:t>
            </a:r>
          </a:p>
          <a:p>
            <a:r>
              <a:rPr lang="en-US" sz="2200">
                <a:solidFill>
                  <a:srgbClr val="0B57A4"/>
                </a:solidFill>
                <a:latin typeface="+mj-lt"/>
                <a:cs typeface="+mj-cs"/>
              </a:rPr>
              <a:t>Giving back is more than individual choice. It’s vital to the sustainability of the region we call home. We believe in helping families and individuals have access to basic needs like food and housing, build pathways to achieve financial security and provide learning opportunities so children can become successful adults.</a:t>
            </a:r>
          </a:p>
          <a:p>
            <a:endParaRPr lang="en-US" sz="2200">
              <a:solidFill>
                <a:srgbClr val="0B57A4"/>
              </a:solidFill>
              <a:latin typeface="+mj-lt"/>
              <a:cs typeface="+mj-cs"/>
            </a:endParaRPr>
          </a:p>
          <a:p>
            <a:r>
              <a:rPr lang="en-US" sz="2200">
                <a:solidFill>
                  <a:srgbClr val="0B57A4"/>
                </a:solidFill>
                <a:latin typeface="+mj-lt"/>
                <a:cs typeface="+mj-cs"/>
              </a:rPr>
              <a:t>United Way shares our core values especially in the area of (</a:t>
            </a:r>
            <a:r>
              <a:rPr lang="en-US" sz="2200">
                <a:solidFill>
                  <a:srgbClr val="0B57A4"/>
                </a:solidFill>
                <a:highlight>
                  <a:srgbClr val="FFFF00"/>
                </a:highlight>
                <a:latin typeface="+mj-lt"/>
                <a:cs typeface="+mj-cs"/>
              </a:rPr>
              <a:t>XXXXXXXXX</a:t>
            </a:r>
            <a:r>
              <a:rPr lang="en-US" sz="2200">
                <a:solidFill>
                  <a:srgbClr val="0B57A4"/>
                </a:solidFill>
                <a:latin typeface="+mj-lt"/>
                <a:cs typeface="+mj-cs"/>
              </a:rPr>
              <a:t>)</a:t>
            </a:r>
          </a:p>
        </p:txBody>
      </p:sp>
      <p:pic>
        <p:nvPicPr>
          <p:cNvPr id="3" name="Picture 2" descr="A picture containing text, person, different, same&#10;&#10;Description automatically generated">
            <a:extLst>
              <a:ext uri="{FF2B5EF4-FFF2-40B4-BE49-F238E27FC236}">
                <a16:creationId xmlns:a16="http://schemas.microsoft.com/office/drawing/2014/main" id="{8E4DB23A-5D80-5545-9BE3-2EAAB5272F23}"/>
              </a:ext>
            </a:extLst>
          </p:cNvPr>
          <p:cNvPicPr>
            <a:picLocks noChangeAspect="1"/>
          </p:cNvPicPr>
          <p:nvPr/>
        </p:nvPicPr>
        <p:blipFill rotWithShape="1">
          <a:blip r:embed="rId4"/>
          <a:stretch/>
        </p:blipFill>
        <p:spPr>
          <a:xfrm>
            <a:off x="382815" y="3766053"/>
            <a:ext cx="8128000" cy="2578100"/>
          </a:xfrm>
          <a:prstGeom prst="rect">
            <a:avLst/>
          </a:prstGeom>
        </p:spPr>
      </p:pic>
    </p:spTree>
    <p:extLst>
      <p:ext uri="{BB962C8B-B14F-4D97-AF65-F5344CB8AC3E}">
        <p14:creationId xmlns:p14="http://schemas.microsoft.com/office/powerpoint/2010/main" val="650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120DF-F925-3E44-8070-B3B353248AA7}"/>
              </a:ext>
            </a:extLst>
          </p:cNvPr>
          <p:cNvPicPr>
            <a:picLocks noChangeAspect="1"/>
          </p:cNvPicPr>
          <p:nvPr/>
        </p:nvPicPr>
        <p:blipFill>
          <a:blip r:embed="rId2"/>
          <a:srcRect/>
          <a:stretch/>
        </p:blipFill>
        <p:spPr>
          <a:xfrm>
            <a:off x="-1" y="-1411"/>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D170787B-20E7-064E-8799-C4AC25D7A901}"/>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1280728"/>
            <a:ext cx="11312779" cy="316231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300" b="1">
                <a:solidFill>
                  <a:srgbClr val="0B57A4"/>
                </a:solidFill>
                <a:latin typeface="+mn-lt"/>
                <a:cs typeface="+mj-cs"/>
              </a:rPr>
              <a:t>A strong track record of support.</a:t>
            </a:r>
          </a:p>
          <a:p>
            <a:endParaRPr lang="en-US" sz="2200">
              <a:solidFill>
                <a:srgbClr val="0B57A4"/>
              </a:solidFill>
              <a:latin typeface="+mj-lt"/>
              <a:cs typeface="+mj-cs"/>
            </a:endParaRPr>
          </a:p>
          <a:p>
            <a:pPr marL="342900" indent="-342900">
              <a:buFont typeface="Arial" panose="020B0604020202020204" pitchFamily="34" charset="0"/>
              <a:buChar char="•"/>
            </a:pPr>
            <a:r>
              <a:rPr lang="en-US" sz="2800" b="1">
                <a:solidFill>
                  <a:srgbClr val="0B57A4"/>
                </a:solidFill>
                <a:latin typeface="+mj-lt"/>
                <a:ea typeface="+mn-ea"/>
                <a:cs typeface="+mj-cs"/>
              </a:rPr>
              <a:t>XX% </a:t>
            </a:r>
            <a:r>
              <a:rPr lang="en-US" sz="2200">
                <a:solidFill>
                  <a:srgbClr val="0B57A4"/>
                </a:solidFill>
                <a:latin typeface="+mj-lt"/>
                <a:ea typeface="+mn-ea"/>
                <a:cs typeface="+mj-cs"/>
              </a:rPr>
              <a:t>Employee participation.</a:t>
            </a:r>
            <a:endParaRPr lang="en-US" sz="2200">
              <a:solidFill>
                <a:srgbClr val="0B57A4"/>
              </a:solidFill>
              <a:latin typeface="+mj-lt"/>
              <a:ea typeface="+mn-ea"/>
              <a:cs typeface="Calibri Light"/>
            </a:endParaRPr>
          </a:p>
          <a:p>
            <a:endParaRPr lang="en-US" sz="2200">
              <a:solidFill>
                <a:srgbClr val="0B57A4"/>
              </a:solidFill>
              <a:latin typeface="+mj-lt"/>
              <a:ea typeface="+mn-ea"/>
              <a:cs typeface="+mj-cs"/>
            </a:endParaRPr>
          </a:p>
          <a:p>
            <a:pPr marL="342900" indent="-342900">
              <a:buFont typeface="Arial" panose="020B0604020202020204" pitchFamily="34" charset="0"/>
              <a:buChar char="•"/>
            </a:pPr>
            <a:r>
              <a:rPr lang="en-US" sz="2800" b="1">
                <a:solidFill>
                  <a:srgbClr val="0B57A4"/>
                </a:solidFill>
                <a:latin typeface="+mj-lt"/>
                <a:ea typeface="+mn-ea"/>
                <a:cs typeface="+mj-cs"/>
              </a:rPr>
              <a:t>$XXX </a:t>
            </a:r>
            <a:r>
              <a:rPr lang="en-US" sz="2200">
                <a:solidFill>
                  <a:srgbClr val="0B57A4"/>
                </a:solidFill>
                <a:latin typeface="+mj-lt"/>
                <a:ea typeface="+mn-ea"/>
                <a:cs typeface="+mj-cs"/>
              </a:rPr>
              <a:t>Raised for United Way.</a:t>
            </a:r>
            <a:endParaRPr lang="en-US" sz="2200">
              <a:solidFill>
                <a:srgbClr val="0B57A4"/>
              </a:solidFill>
              <a:latin typeface="+mj-lt"/>
              <a:ea typeface="+mn-ea"/>
              <a:cs typeface="Calibri Light"/>
            </a:endParaRPr>
          </a:p>
          <a:p>
            <a:endParaRPr lang="en-US" sz="2400">
              <a:solidFill>
                <a:srgbClr val="0B57A4"/>
              </a:solidFill>
              <a:latin typeface="+mj-lt"/>
              <a:ea typeface="+mn-ea"/>
              <a:cs typeface="+mj-cs"/>
            </a:endParaRPr>
          </a:p>
          <a:p>
            <a:endParaRPr lang="en-US" sz="2400">
              <a:solidFill>
                <a:srgbClr val="0B57A4"/>
              </a:solidFill>
              <a:latin typeface="+mj-lt"/>
              <a:ea typeface="+mn-ea"/>
              <a:cs typeface="+mj-cs"/>
            </a:endParaRPr>
          </a:p>
          <a:p>
            <a:r>
              <a:rPr lang="en-US" sz="2400">
                <a:solidFill>
                  <a:srgbClr val="0B57A4"/>
                </a:solidFill>
                <a:latin typeface="+mj-lt"/>
                <a:ea typeface="+mn-ea"/>
                <a:cs typeface="+mj-cs"/>
              </a:rPr>
              <a:t>Last year, this team’s gift was a lifeline for families and individuals in need.</a:t>
            </a:r>
          </a:p>
        </p:txBody>
      </p:sp>
    </p:spTree>
    <p:extLst>
      <p:ext uri="{BB962C8B-B14F-4D97-AF65-F5344CB8AC3E}">
        <p14:creationId xmlns:p14="http://schemas.microsoft.com/office/powerpoint/2010/main" val="2757968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45f3d16-1bcd-4212-a071-0c1b98a913ab" xsi:nil="true"/>
    <lcf76f155ced4ddcb4097134ff3c332f xmlns="c8f97f5e-a727-4c4e-ab58-19e31960b905">
      <Terms xmlns="http://schemas.microsoft.com/office/infopath/2007/PartnerControls"/>
    </lcf76f155ced4ddcb4097134ff3c332f>
    <SharedWithUsers xmlns="b45f3d16-1bcd-4212-a071-0c1b98a913ab">
      <UserInfo>
        <DisplayName>Kitty Julian</DisplayName>
        <AccountId>81</AccountId>
        <AccountType/>
      </UserInfo>
    </SharedWithUsers>
    <MediaLengthInSeconds xmlns="c8f97f5e-a727-4c4e-ab58-19e31960b9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A99E41718C3549A2F47C7BB8536966" ma:contentTypeVersion="14" ma:contentTypeDescription="Create a new document." ma:contentTypeScope="" ma:versionID="e2efc45883498d02523d4826936c2312">
  <xsd:schema xmlns:xsd="http://www.w3.org/2001/XMLSchema" xmlns:xs="http://www.w3.org/2001/XMLSchema" xmlns:p="http://schemas.microsoft.com/office/2006/metadata/properties" xmlns:ns2="c8f97f5e-a727-4c4e-ab58-19e31960b905" xmlns:ns3="b45f3d16-1bcd-4212-a071-0c1b98a913ab" targetNamespace="http://schemas.microsoft.com/office/2006/metadata/properties" ma:root="true" ma:fieldsID="ea4e7d6e4eaf821370d5c901c79c178c" ns2:_="" ns3:_="">
    <xsd:import namespace="c8f97f5e-a727-4c4e-ab58-19e31960b905"/>
    <xsd:import namespace="b45f3d16-1bcd-4212-a071-0c1b98a913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97f5e-a727-4c4e-ab58-19e31960b9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8e05fa0-bbcc-4e5b-8b75-d53b192daef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5f3d16-1bcd-4212-a071-0c1b98a913a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db2c06f-e665-4284-b4c4-1cc5678daf0f}" ma:internalName="TaxCatchAll" ma:showField="CatchAllData" ma:web="b45f3d16-1bcd-4212-a071-0c1b98a913a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E4D55A-AAA9-4410-BB7D-A2D3EAA87FC2}">
  <ds:schemaRefs>
    <ds:schemaRef ds:uri="http://schemas.microsoft.com/sharepoint/v3/contenttype/forms"/>
  </ds:schemaRefs>
</ds:datastoreItem>
</file>

<file path=customXml/itemProps2.xml><?xml version="1.0" encoding="utf-8"?>
<ds:datastoreItem xmlns:ds="http://schemas.openxmlformats.org/officeDocument/2006/customXml" ds:itemID="{97B1695B-4954-4EA6-BD6F-00835AA7D144}">
  <ds:schemaRefs>
    <ds:schemaRef ds:uri="http://www.w3.org/XML/1998/namespace"/>
    <ds:schemaRef ds:uri="http://schemas.microsoft.com/office/infopath/2007/PartnerControls"/>
    <ds:schemaRef ds:uri="6cf7c9b6-6d5f-45c9-b58c-5f5a4059282b"/>
    <ds:schemaRef ds:uri="http://purl.org/dc/elements/1.1/"/>
    <ds:schemaRef ds:uri="http://purl.org/dc/dcmitype/"/>
    <ds:schemaRef ds:uri="e4a4f928-b572-42e3-94b0-f3d9801a3349"/>
    <ds:schemaRef ds:uri="http://schemas.microsoft.com/office/2006/documentManagement/types"/>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A7F37EC-E972-4471-897F-2104BDA2B6E8}"/>
</file>

<file path=docProps/app.xml><?xml version="1.0" encoding="utf-8"?>
<Properties xmlns="http://schemas.openxmlformats.org/officeDocument/2006/extended-properties" xmlns:vt="http://schemas.openxmlformats.org/officeDocument/2006/docPropsVTypes">
  <Template>{1A71A915-D434-3B4C-B06A-4AFA1F53A737}tf16401378</Template>
  <TotalTime>0</TotalTime>
  <Words>963</Words>
  <Application>Microsoft Office PowerPoint</Application>
  <PresentationFormat>Widescreen</PresentationFormat>
  <Paragraphs>101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 Valenta</dc:creator>
  <cp:lastModifiedBy>Abby Kougher</cp:lastModifiedBy>
  <cp:revision>1</cp:revision>
  <cp:lastPrinted>2022-06-14T16:21:13Z</cp:lastPrinted>
  <dcterms:created xsi:type="dcterms:W3CDTF">2018-08-01T15:10:18Z</dcterms:created>
  <dcterms:modified xsi:type="dcterms:W3CDTF">2023-09-14T15:52:53Z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0x01010013A99E41718C3549A2F47C7BB8536966</vt:lpwstr>
  </property>
  <property fmtid="{D5CDD505-2E9C-101B-9397-08002B2CF9AE}" pid="3" name="NXPowerLiteLastOptimized">
    <vt:lpwstr>957096</vt:lpwstr>
  </property>
  <property fmtid="{D5CDD505-2E9C-101B-9397-08002B2CF9AE}" pid="4" name="NXPowerLiteSettings">
    <vt:lpwstr>F7000400038000</vt:lpwstr>
  </property>
  <property fmtid="{D5CDD505-2E9C-101B-9397-08002B2CF9AE}" pid="5" name="NXPowerLiteVersion">
    <vt:lpwstr>S9.1.0</vt:lpwstr>
  </property>
  <property fmtid="{D5CDD505-2E9C-101B-9397-08002B2CF9AE}" pid="6" name="Order">
    <vt:r8>2466600</vt:r8>
  </property>
  <property fmtid="{D5CDD505-2E9C-101B-9397-08002B2CF9AE}" pid="7" name="MediaServiceImageTags">
    <vt:lpwstr/>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